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70" r:id="rId4"/>
    <p:sldId id="268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9883-2016-4DE4-9650-41B24311A6B3}" type="datetimeFigureOut">
              <a:rPr lang="ko-KR" altLang="en-US" smtClean="0"/>
              <a:pPr/>
              <a:t>2014-05-05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F38C8-7EC3-4F1D-BBF0-BCD40A43B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9883-2016-4DE4-9650-41B24311A6B3}" type="datetimeFigureOut">
              <a:rPr lang="ko-KR" altLang="en-US" smtClean="0"/>
              <a:pPr/>
              <a:t>2014-05-05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F38C8-7EC3-4F1D-BBF0-BCD40A43B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9883-2016-4DE4-9650-41B24311A6B3}" type="datetimeFigureOut">
              <a:rPr lang="ko-KR" altLang="en-US" smtClean="0"/>
              <a:pPr/>
              <a:t>2014-05-05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F38C8-7EC3-4F1D-BBF0-BCD40A43B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9883-2016-4DE4-9650-41B24311A6B3}" type="datetimeFigureOut">
              <a:rPr lang="ko-KR" altLang="en-US" smtClean="0"/>
              <a:pPr/>
              <a:t>2014-05-05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F38C8-7EC3-4F1D-BBF0-BCD40A43B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9883-2016-4DE4-9650-41B24311A6B3}" type="datetimeFigureOut">
              <a:rPr lang="ko-KR" altLang="en-US" smtClean="0"/>
              <a:pPr/>
              <a:t>2014-05-05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F38C8-7EC3-4F1D-BBF0-BCD40A43B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9883-2016-4DE4-9650-41B24311A6B3}" type="datetimeFigureOut">
              <a:rPr lang="ko-KR" altLang="en-US" smtClean="0"/>
              <a:pPr/>
              <a:t>2014-05-05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F38C8-7EC3-4F1D-BBF0-BCD40A43B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9883-2016-4DE4-9650-41B24311A6B3}" type="datetimeFigureOut">
              <a:rPr lang="ko-KR" altLang="en-US" smtClean="0"/>
              <a:pPr/>
              <a:t>2014-05-05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F38C8-7EC3-4F1D-BBF0-BCD40A43B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9883-2016-4DE4-9650-41B24311A6B3}" type="datetimeFigureOut">
              <a:rPr lang="ko-KR" altLang="en-US" smtClean="0"/>
              <a:pPr/>
              <a:t>2014-05-05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F38C8-7EC3-4F1D-BBF0-BCD40A43B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9883-2016-4DE4-9650-41B24311A6B3}" type="datetimeFigureOut">
              <a:rPr lang="ko-KR" altLang="en-US" smtClean="0"/>
              <a:pPr/>
              <a:t>2014-05-05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F38C8-7EC3-4F1D-BBF0-BCD40A43B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9883-2016-4DE4-9650-41B24311A6B3}" type="datetimeFigureOut">
              <a:rPr lang="ko-KR" altLang="en-US" smtClean="0"/>
              <a:pPr/>
              <a:t>2014-05-05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F38C8-7EC3-4F1D-BBF0-BCD40A43B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9883-2016-4DE4-9650-41B24311A6B3}" type="datetimeFigureOut">
              <a:rPr lang="ko-KR" altLang="en-US" smtClean="0"/>
              <a:pPr/>
              <a:t>2014-05-05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F38C8-7EC3-4F1D-BBF0-BCD40A43B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D9883-2016-4DE4-9650-41B24311A6B3}" type="datetimeFigureOut">
              <a:rPr lang="ko-KR" altLang="en-US" smtClean="0"/>
              <a:pPr/>
              <a:t>2014-05-05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F38C8-7EC3-4F1D-BBF0-BCD40A43BE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/>
          <p:nvPr/>
        </p:nvSpPr>
        <p:spPr>
          <a:xfrm>
            <a:off x="2483768" y="2349754"/>
            <a:ext cx="4176464" cy="1382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107138" y="2444695"/>
            <a:ext cx="4963218" cy="2308324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none" rtlCol="0">
            <a:spAutoFit/>
          </a:bodyPr>
          <a:lstStyle/>
          <a:p>
            <a:pPr algn="ctr"/>
            <a:r>
              <a:rPr lang="en-US" altLang="ko-KR" sz="48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  <a:ea typeface="나눔고딕" pitchFamily="50" charset="-127"/>
              </a:rPr>
              <a:t>The war in Europe </a:t>
            </a:r>
          </a:p>
          <a:p>
            <a:pPr algn="ctr"/>
            <a:r>
              <a:rPr lang="en-US" altLang="ko-KR" sz="9600" b="1" spc="-150" dirty="0" smtClean="0">
                <a:solidFill>
                  <a:srgbClr val="CC99FF"/>
                </a:solidFill>
                <a:latin typeface="Berlin Sans FB Demi" panose="020E0802020502020306" pitchFamily="34" charset="0"/>
                <a:ea typeface="나눔고딕" pitchFamily="50" charset="-127"/>
              </a:rPr>
              <a:t>Ends</a:t>
            </a:r>
            <a:endParaRPr lang="en-US" altLang="ko-KR" sz="9600" b="1" spc="-300" dirty="0" smtClean="0">
              <a:solidFill>
                <a:schemeClr val="tx1">
                  <a:lumMod val="65000"/>
                  <a:lumOff val="35000"/>
                </a:schemeClr>
              </a:solidFill>
              <a:latin typeface="Berlin Sans FB Demi" panose="020E0802020502020306" pitchFamily="34" charset="0"/>
              <a:ea typeface="나눔고딕" pitchFamily="50" charset="-127"/>
            </a:endParaRPr>
          </a:p>
        </p:txBody>
      </p:sp>
      <p:grpSp>
        <p:nvGrpSpPr>
          <p:cNvPr id="2" name="그룹 31"/>
          <p:cNvGrpSpPr/>
          <p:nvPr/>
        </p:nvGrpSpPr>
        <p:grpSpPr>
          <a:xfrm>
            <a:off x="-180528" y="0"/>
            <a:ext cx="9687870" cy="476672"/>
            <a:chOff x="-180528" y="0"/>
            <a:chExt cx="9687870" cy="476672"/>
          </a:xfrm>
        </p:grpSpPr>
        <p:sp>
          <p:nvSpPr>
            <p:cNvPr id="25" name="직사각형 24"/>
            <p:cNvSpPr/>
            <p:nvPr/>
          </p:nvSpPr>
          <p:spPr>
            <a:xfrm rot="5400000">
              <a:off x="4627403" y="-4663915"/>
              <a:ext cx="216024" cy="9543854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26"/>
            <p:cNvSpPr/>
            <p:nvPr/>
          </p:nvSpPr>
          <p:spPr>
            <a:xfrm rot="5400000">
              <a:off x="4537393" y="-4457273"/>
              <a:ext cx="108012" cy="95438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/>
            <p:cNvSpPr/>
            <p:nvPr/>
          </p:nvSpPr>
          <p:spPr>
            <a:xfrm rot="5400000">
              <a:off x="4636404" y="-4322258"/>
              <a:ext cx="54006" cy="95438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" name="그룹 32"/>
          <p:cNvGrpSpPr/>
          <p:nvPr/>
        </p:nvGrpSpPr>
        <p:grpSpPr>
          <a:xfrm rot="10800000">
            <a:off x="-252536" y="6408711"/>
            <a:ext cx="9687870" cy="476672"/>
            <a:chOff x="-180528" y="0"/>
            <a:chExt cx="9687870" cy="476672"/>
          </a:xfrm>
        </p:grpSpPr>
        <p:sp>
          <p:nvSpPr>
            <p:cNvPr id="34" name="직사각형 33"/>
            <p:cNvSpPr/>
            <p:nvPr/>
          </p:nvSpPr>
          <p:spPr>
            <a:xfrm rot="5400000">
              <a:off x="4627403" y="-4663915"/>
              <a:ext cx="216024" cy="9543854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/>
            <p:cNvSpPr/>
            <p:nvPr/>
          </p:nvSpPr>
          <p:spPr>
            <a:xfrm rot="5400000">
              <a:off x="4537393" y="-4457273"/>
              <a:ext cx="108012" cy="95438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직사각형 35"/>
            <p:cNvSpPr/>
            <p:nvPr/>
          </p:nvSpPr>
          <p:spPr>
            <a:xfrm rot="5400000">
              <a:off x="4636404" y="-4322258"/>
              <a:ext cx="54006" cy="95438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8" name="직사각형 37"/>
          <p:cNvSpPr/>
          <p:nvPr/>
        </p:nvSpPr>
        <p:spPr>
          <a:xfrm>
            <a:off x="7422742" y="3001001"/>
            <a:ext cx="72008" cy="13690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3304666" y="5013175"/>
            <a:ext cx="2845651" cy="523220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ko-KR" sz="28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  <a:ea typeface="나눔고딕" panose="020D0604000000000000" pitchFamily="50" charset="-127"/>
              </a:rPr>
              <a:t>By. Sun Ah Hwang</a:t>
            </a:r>
            <a:endParaRPr lang="ko-KR" altLang="en-US" sz="2800" b="1" spc="-150" dirty="0">
              <a:solidFill>
                <a:schemeClr val="tx1">
                  <a:lumMod val="50000"/>
                  <a:lumOff val="50000"/>
                </a:schemeClr>
              </a:solidFill>
              <a:latin typeface="Berlin Sans FB Demi" panose="020E0802020502020306" pitchFamily="34" charset="0"/>
              <a:ea typeface="나눔고딕" panose="020D0604000000000000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1706617" y="2664915"/>
            <a:ext cx="87130" cy="1498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5364088" y="549125"/>
            <a:ext cx="3663182" cy="553998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altLang="ko-KR" sz="3000" b="1" spc="-150" dirty="0" smtClean="0">
                <a:solidFill>
                  <a:schemeClr val="bg1">
                    <a:lumMod val="65000"/>
                  </a:schemeClr>
                </a:solidFill>
                <a:latin typeface="Berlin Sans FB Demi" panose="020E0802020502020306" pitchFamily="34" charset="0"/>
                <a:ea typeface="나눔고딕" panose="020D0604000000000000" pitchFamily="50" charset="-127"/>
              </a:rPr>
              <a:t>Chapter 28 Section 4, B</a:t>
            </a:r>
            <a:endParaRPr lang="ko-KR" altLang="en-US" sz="3000" b="1" spc="-150" dirty="0">
              <a:solidFill>
                <a:schemeClr val="bg1">
                  <a:lumMod val="65000"/>
                </a:schemeClr>
              </a:solidFill>
              <a:latin typeface="Berlin Sans FB Demi" panose="020E0802020502020306" pitchFamily="34" charset="0"/>
              <a:ea typeface="나눔고딕" panose="020D0604000000000000" pitchFamily="50" charset="-127"/>
            </a:endParaRPr>
          </a:p>
        </p:txBody>
      </p:sp>
      <p:sp>
        <p:nvSpPr>
          <p:cNvPr id="4" name="실행 단추: 앞으로 또는 다음 3">
            <a:hlinkClick r:id="" action="ppaction://hlinkshowjump?jump=nextslide" highlightClick="1"/>
          </p:cNvPr>
          <p:cNvSpPr/>
          <p:nvPr/>
        </p:nvSpPr>
        <p:spPr>
          <a:xfrm>
            <a:off x="1879954" y="5519708"/>
            <a:ext cx="792088" cy="78080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6" name="실행 단추: 홈 5">
            <a:hlinkClick r:id="" action="ppaction://hlinkshowjump?jump=firstslide" highlightClick="1"/>
          </p:cNvPr>
          <p:cNvSpPr/>
          <p:nvPr/>
        </p:nvSpPr>
        <p:spPr>
          <a:xfrm>
            <a:off x="959548" y="5519708"/>
            <a:ext cx="899149" cy="79013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실행 단추: 뒤로 또는 이전 6">
            <a:hlinkClick r:id="" action="ppaction://hlinkshowjump?jump=previousslide" highlightClick="1"/>
          </p:cNvPr>
          <p:cNvSpPr/>
          <p:nvPr/>
        </p:nvSpPr>
        <p:spPr>
          <a:xfrm>
            <a:off x="107504" y="5528917"/>
            <a:ext cx="792088" cy="77171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31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395536" y="908720"/>
            <a:ext cx="5040560" cy="792088"/>
            <a:chOff x="2483768" y="2276872"/>
            <a:chExt cx="4176464" cy="1498973"/>
          </a:xfrm>
        </p:grpSpPr>
        <p:sp>
          <p:nvSpPr>
            <p:cNvPr id="19" name="직사각형 18"/>
            <p:cNvSpPr/>
            <p:nvPr/>
          </p:nvSpPr>
          <p:spPr>
            <a:xfrm>
              <a:off x="2483768" y="2349754"/>
              <a:ext cx="4176464" cy="1382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2592443" y="2276872"/>
              <a:ext cx="87130" cy="14989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79273" y="1844824"/>
            <a:ext cx="8424936" cy="3108543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</a:t>
            </a:r>
            <a:r>
              <a:rPr lang="en-US" altLang="ko-KR" sz="2800" b="1" u="sng" dirty="0">
                <a:solidFill>
                  <a:srgbClr val="FF0000"/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Cause </a:t>
            </a:r>
            <a:r>
              <a:rPr lang="en-US" altLang="ko-KR" sz="2800" dirty="0" smtClean="0">
                <a:solidFill>
                  <a:srgbClr val="FF0000"/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: The Allies invaded </a:t>
            </a:r>
            <a:r>
              <a:rPr lang="en-US" altLang="ko-KR" sz="2800" i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Normandy</a:t>
            </a:r>
            <a:r>
              <a:rPr lang="en-US" altLang="ko-KR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(=the 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mark of the beginning of the end for </a:t>
            </a:r>
            <a:r>
              <a:rPr lang="en-US" altLang="ko-KR" sz="28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Hitler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</a:t>
            </a:r>
            <a:r>
              <a:rPr lang="en-US" altLang="ko-KR" sz="28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Result</a:t>
            </a:r>
            <a:r>
              <a:rPr lang="en-US" altLang="ko-K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: </a:t>
            </a:r>
            <a:r>
              <a:rPr lang="en-US" altLang="ko-KR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Germany had to fight the war on two sides- a western front in France&amp; an eastern front in the Soviet Union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The German forces became weak</a:t>
            </a:r>
          </a:p>
          <a:p>
            <a:r>
              <a:rPr lang="en-US" altLang="ko-KR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/ Allied victory was in sight</a:t>
            </a:r>
          </a:p>
        </p:txBody>
      </p:sp>
      <p:grpSp>
        <p:nvGrpSpPr>
          <p:cNvPr id="3" name="그룹 31"/>
          <p:cNvGrpSpPr/>
          <p:nvPr/>
        </p:nvGrpSpPr>
        <p:grpSpPr>
          <a:xfrm>
            <a:off x="-180528" y="0"/>
            <a:ext cx="9687870" cy="476672"/>
            <a:chOff x="-180528" y="0"/>
            <a:chExt cx="9687870" cy="476672"/>
          </a:xfrm>
        </p:grpSpPr>
        <p:sp>
          <p:nvSpPr>
            <p:cNvPr id="25" name="직사각형 24"/>
            <p:cNvSpPr/>
            <p:nvPr/>
          </p:nvSpPr>
          <p:spPr>
            <a:xfrm rot="5400000">
              <a:off x="4627403" y="-4663915"/>
              <a:ext cx="216024" cy="9543854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26"/>
            <p:cNvSpPr/>
            <p:nvPr/>
          </p:nvSpPr>
          <p:spPr>
            <a:xfrm rot="5400000">
              <a:off x="4537393" y="-4457273"/>
              <a:ext cx="108012" cy="95438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/>
            <p:cNvSpPr/>
            <p:nvPr/>
          </p:nvSpPr>
          <p:spPr>
            <a:xfrm rot="5400000">
              <a:off x="4636404" y="-4322258"/>
              <a:ext cx="54006" cy="95438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" name="그룹 32"/>
          <p:cNvGrpSpPr/>
          <p:nvPr/>
        </p:nvGrpSpPr>
        <p:grpSpPr>
          <a:xfrm rot="10800000">
            <a:off x="-252536" y="6408711"/>
            <a:ext cx="9687870" cy="476672"/>
            <a:chOff x="-180528" y="0"/>
            <a:chExt cx="9687870" cy="476672"/>
          </a:xfrm>
        </p:grpSpPr>
        <p:sp>
          <p:nvSpPr>
            <p:cNvPr id="34" name="직사각형 33"/>
            <p:cNvSpPr/>
            <p:nvPr/>
          </p:nvSpPr>
          <p:spPr>
            <a:xfrm rot="5400000">
              <a:off x="4627403" y="-4663915"/>
              <a:ext cx="216024" cy="9543854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/>
            <p:cNvSpPr/>
            <p:nvPr/>
          </p:nvSpPr>
          <p:spPr>
            <a:xfrm rot="5400000">
              <a:off x="4537393" y="-4457273"/>
              <a:ext cx="108012" cy="95438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직사각형 35"/>
            <p:cNvSpPr/>
            <p:nvPr/>
          </p:nvSpPr>
          <p:spPr>
            <a:xfrm rot="5400000">
              <a:off x="4636404" y="-4322258"/>
              <a:ext cx="54006" cy="95438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8" name="직사각형 37"/>
          <p:cNvSpPr/>
          <p:nvPr/>
        </p:nvSpPr>
        <p:spPr>
          <a:xfrm>
            <a:off x="443952" y="3001002"/>
            <a:ext cx="72008" cy="13690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817642" y="896683"/>
            <a:ext cx="7691529" cy="707886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  <a:ea typeface="나눔고딕 ExtraBold" pitchFamily="50" charset="-127"/>
                <a:cs typeface="BrowalliaUPC" panose="020B0604020202020204" pitchFamily="34" charset="-34"/>
              </a:rPr>
              <a:t>The situation in Europe at that time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1"/>
          <a:stretch/>
        </p:blipFill>
        <p:spPr>
          <a:xfrm>
            <a:off x="5900999" y="4383076"/>
            <a:ext cx="3103210" cy="224165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실행 단추: 앞으로 또는 다음 16">
            <a:hlinkClick r:id="" action="ppaction://hlinkshowjump?jump=nextslide" highlightClick="1"/>
          </p:cNvPr>
          <p:cNvSpPr/>
          <p:nvPr/>
        </p:nvSpPr>
        <p:spPr>
          <a:xfrm>
            <a:off x="1879954" y="5519708"/>
            <a:ext cx="792088" cy="78080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8" name="실행 단추: 홈 17">
            <a:hlinkClick r:id="" action="ppaction://hlinkshowjump?jump=firstslide" highlightClick="1"/>
          </p:cNvPr>
          <p:cNvSpPr/>
          <p:nvPr/>
        </p:nvSpPr>
        <p:spPr>
          <a:xfrm>
            <a:off x="959548" y="5519708"/>
            <a:ext cx="899149" cy="79013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실행 단추: 뒤로 또는 이전 19">
            <a:hlinkClick r:id="" action="ppaction://hlinkshowjump?jump=previousslide" highlightClick="1"/>
          </p:cNvPr>
          <p:cNvSpPr/>
          <p:nvPr/>
        </p:nvSpPr>
        <p:spPr>
          <a:xfrm>
            <a:off x="107504" y="5528917"/>
            <a:ext cx="792088" cy="77171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38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395536" y="908720"/>
            <a:ext cx="5040560" cy="792088"/>
            <a:chOff x="2483768" y="2276872"/>
            <a:chExt cx="4176464" cy="1498973"/>
          </a:xfrm>
        </p:grpSpPr>
        <p:sp>
          <p:nvSpPr>
            <p:cNvPr id="19" name="직사각형 18"/>
            <p:cNvSpPr/>
            <p:nvPr/>
          </p:nvSpPr>
          <p:spPr>
            <a:xfrm>
              <a:off x="2483768" y="2349754"/>
              <a:ext cx="4176464" cy="1382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2592443" y="2276872"/>
              <a:ext cx="87130" cy="14989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79273" y="1844824"/>
            <a:ext cx="8424936" cy="3108543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As Allied troops fought their way against the Nazis in Europe, the most horrifying part of Hitler’s rule – concentration camps was found 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 Allied troops found </a:t>
            </a: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those camps &amp; freed </a:t>
            </a:r>
            <a:r>
              <a:rPr lang="en-US" altLang="ko-K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the prisoners   </a:t>
            </a:r>
          </a:p>
          <a:p>
            <a:pPr>
              <a:buFont typeface="Arial" pitchFamily="34" charset="0"/>
              <a:buChar char="•"/>
            </a:pPr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Calisto MT" panose="02040603050505030304" pitchFamily="18" charset="0"/>
              <a:ea typeface="나눔고딕 ExtraBold" panose="020D0904000000000000" pitchFamily="50" charset="-127"/>
              <a:cs typeface="times" panose="02020603050405020304" pitchFamily="18" charset="0"/>
            </a:endParaRPr>
          </a:p>
          <a:p>
            <a:endParaRPr lang="en-US" altLang="ko-KR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Calisto MT" panose="02040603050505030304" pitchFamily="18" charset="0"/>
              <a:ea typeface="나눔고딕 ExtraBold" panose="020D0904000000000000" pitchFamily="50" charset="-127"/>
              <a:cs typeface="times" panose="02020603050405020304" pitchFamily="18" charset="0"/>
            </a:endParaRPr>
          </a:p>
        </p:txBody>
      </p:sp>
      <p:grpSp>
        <p:nvGrpSpPr>
          <p:cNvPr id="3" name="그룹 31"/>
          <p:cNvGrpSpPr/>
          <p:nvPr/>
        </p:nvGrpSpPr>
        <p:grpSpPr>
          <a:xfrm>
            <a:off x="-180528" y="0"/>
            <a:ext cx="9687870" cy="476672"/>
            <a:chOff x="-180528" y="0"/>
            <a:chExt cx="9687870" cy="476672"/>
          </a:xfrm>
        </p:grpSpPr>
        <p:sp>
          <p:nvSpPr>
            <p:cNvPr id="25" name="직사각형 24"/>
            <p:cNvSpPr/>
            <p:nvPr/>
          </p:nvSpPr>
          <p:spPr>
            <a:xfrm rot="5400000">
              <a:off x="4627403" y="-4663915"/>
              <a:ext cx="216024" cy="9543854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26"/>
            <p:cNvSpPr/>
            <p:nvPr/>
          </p:nvSpPr>
          <p:spPr>
            <a:xfrm rot="5400000">
              <a:off x="4537393" y="-4457273"/>
              <a:ext cx="108012" cy="95438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/>
            <p:cNvSpPr/>
            <p:nvPr/>
          </p:nvSpPr>
          <p:spPr>
            <a:xfrm rot="5400000">
              <a:off x="4636404" y="-4322258"/>
              <a:ext cx="54006" cy="95438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" name="그룹 32"/>
          <p:cNvGrpSpPr/>
          <p:nvPr/>
        </p:nvGrpSpPr>
        <p:grpSpPr>
          <a:xfrm rot="10800000">
            <a:off x="-252536" y="6408711"/>
            <a:ext cx="9687870" cy="476672"/>
            <a:chOff x="-180528" y="0"/>
            <a:chExt cx="9687870" cy="476672"/>
          </a:xfrm>
        </p:grpSpPr>
        <p:sp>
          <p:nvSpPr>
            <p:cNvPr id="34" name="직사각형 33"/>
            <p:cNvSpPr/>
            <p:nvPr/>
          </p:nvSpPr>
          <p:spPr>
            <a:xfrm rot="5400000">
              <a:off x="4627403" y="-4663915"/>
              <a:ext cx="216024" cy="9543854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/>
            <p:cNvSpPr/>
            <p:nvPr/>
          </p:nvSpPr>
          <p:spPr>
            <a:xfrm rot="5400000">
              <a:off x="4537393" y="-4457273"/>
              <a:ext cx="108012" cy="95438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직사각형 35"/>
            <p:cNvSpPr/>
            <p:nvPr/>
          </p:nvSpPr>
          <p:spPr>
            <a:xfrm rot="5400000">
              <a:off x="4636404" y="-4322258"/>
              <a:ext cx="54006" cy="95438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8" name="직사각형 37"/>
          <p:cNvSpPr/>
          <p:nvPr/>
        </p:nvSpPr>
        <p:spPr>
          <a:xfrm>
            <a:off x="443952" y="3001002"/>
            <a:ext cx="72008" cy="13690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724841" y="942578"/>
            <a:ext cx="8390437" cy="707886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  <a:ea typeface="나눔고딕 ExtraBold" pitchFamily="50" charset="-127"/>
                <a:cs typeface="BrowalliaUPC" panose="020B0604020202020204" pitchFamily="34" charset="-34"/>
              </a:rPr>
              <a:t>The Horrors of War : </a:t>
            </a:r>
            <a:r>
              <a:rPr lang="en-US" altLang="ko-KR" sz="30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  <a:ea typeface="나눔고딕 ExtraBold" pitchFamily="50" charset="-127"/>
                <a:cs typeface="BrowalliaUPC" panose="020B0604020202020204" pitchFamily="34" charset="-34"/>
              </a:rPr>
              <a:t>the Concentration Camps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860" y="3981398"/>
            <a:ext cx="3410349" cy="26879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실행 단추: 뒤로 또는 이전 16">
            <a:hlinkClick r:id="" action="ppaction://hlinkshowjump?jump=previousslide" highlightClick="1"/>
          </p:cNvPr>
          <p:cNvSpPr/>
          <p:nvPr/>
        </p:nvSpPr>
        <p:spPr>
          <a:xfrm>
            <a:off x="107504" y="5528917"/>
            <a:ext cx="792088" cy="77171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실행 단추: 홈 17">
            <a:hlinkClick r:id="" action="ppaction://hlinkshowjump?jump=firstslide" highlightClick="1"/>
          </p:cNvPr>
          <p:cNvSpPr/>
          <p:nvPr/>
        </p:nvSpPr>
        <p:spPr>
          <a:xfrm>
            <a:off x="959548" y="5519708"/>
            <a:ext cx="899149" cy="79013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실행 단추: 앞으로 또는 다음 19">
            <a:hlinkClick r:id="" action="ppaction://hlinkshowjump?jump=nextslide" highlightClick="1"/>
          </p:cNvPr>
          <p:cNvSpPr/>
          <p:nvPr/>
        </p:nvSpPr>
        <p:spPr>
          <a:xfrm>
            <a:off x="1879954" y="5519708"/>
            <a:ext cx="792088" cy="78080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15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395536" y="908720"/>
            <a:ext cx="5040560" cy="792088"/>
            <a:chOff x="2483768" y="2276872"/>
            <a:chExt cx="4176464" cy="1498973"/>
          </a:xfrm>
        </p:grpSpPr>
        <p:sp>
          <p:nvSpPr>
            <p:cNvPr id="19" name="직사각형 18"/>
            <p:cNvSpPr/>
            <p:nvPr/>
          </p:nvSpPr>
          <p:spPr>
            <a:xfrm>
              <a:off x="2483768" y="2349754"/>
              <a:ext cx="4176464" cy="1382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2592443" y="2276872"/>
              <a:ext cx="87130" cy="14989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79273" y="1844824"/>
            <a:ext cx="8424936" cy="3693319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</a:t>
            </a:r>
            <a:r>
              <a:rPr lang="en-US" altLang="ko-KR" sz="26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Concentration Camps </a:t>
            </a:r>
            <a:r>
              <a:rPr lang="en-US" altLang="ko-KR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: inhumane conditioned-places where political prisoners and members of certain racial and ethnic groups </a:t>
            </a:r>
            <a:r>
              <a:rPr lang="en-US" altLang="ko-KR" sz="2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(e.g. Jews, Slavs, Gypsies) </a:t>
            </a:r>
            <a:r>
              <a:rPr lang="en-US" altLang="ko-KR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were sent from all over Europe by Hitler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Mainly located in Poland, and Buchenwald and Dachau in Germany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</a:t>
            </a:r>
            <a:r>
              <a:rPr lang="en-US" altLang="ko-KR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To carry </a:t>
            </a:r>
            <a:r>
              <a:rPr lang="en-US" altLang="ko-KR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out Hitler’s policy of </a:t>
            </a:r>
            <a:r>
              <a:rPr lang="en-US" altLang="ko-KR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                                    genocide  </a:t>
            </a:r>
          </a:p>
          <a:p>
            <a:r>
              <a:rPr lang="en-US" altLang="ko-KR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– </a:t>
            </a:r>
            <a:r>
              <a:rPr lang="en-US" altLang="ko-KR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killing an entire group of </a:t>
            </a:r>
            <a:r>
              <a:rPr lang="en-US" altLang="ko-KR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people </a:t>
            </a:r>
            <a:endParaRPr lang="en-US" altLang="ko-KR" sz="2500" dirty="0">
              <a:solidFill>
                <a:schemeClr val="tx1">
                  <a:lumMod val="65000"/>
                  <a:lumOff val="35000"/>
                </a:schemeClr>
              </a:solidFill>
              <a:latin typeface="Calisto MT" panose="02040603050505030304" pitchFamily="18" charset="0"/>
              <a:ea typeface="나눔고딕 ExtraBold" panose="020D0904000000000000" pitchFamily="50" charset="-127"/>
              <a:cs typeface="times" panose="02020603050405020304" pitchFamily="18" charset="0"/>
            </a:endParaRPr>
          </a:p>
        </p:txBody>
      </p:sp>
      <p:grpSp>
        <p:nvGrpSpPr>
          <p:cNvPr id="3" name="그룹 31"/>
          <p:cNvGrpSpPr/>
          <p:nvPr/>
        </p:nvGrpSpPr>
        <p:grpSpPr>
          <a:xfrm>
            <a:off x="-180528" y="0"/>
            <a:ext cx="9687870" cy="476672"/>
            <a:chOff x="-180528" y="0"/>
            <a:chExt cx="9687870" cy="476672"/>
          </a:xfrm>
        </p:grpSpPr>
        <p:sp>
          <p:nvSpPr>
            <p:cNvPr id="25" name="직사각형 24"/>
            <p:cNvSpPr/>
            <p:nvPr/>
          </p:nvSpPr>
          <p:spPr>
            <a:xfrm rot="5400000">
              <a:off x="4627403" y="-4663915"/>
              <a:ext cx="216024" cy="9543854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26"/>
            <p:cNvSpPr/>
            <p:nvPr/>
          </p:nvSpPr>
          <p:spPr>
            <a:xfrm rot="5400000">
              <a:off x="4537393" y="-4457273"/>
              <a:ext cx="108012" cy="95438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/>
            <p:cNvSpPr/>
            <p:nvPr/>
          </p:nvSpPr>
          <p:spPr>
            <a:xfrm rot="5400000">
              <a:off x="4636404" y="-4322258"/>
              <a:ext cx="54006" cy="95438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" name="그룹 32"/>
          <p:cNvGrpSpPr/>
          <p:nvPr/>
        </p:nvGrpSpPr>
        <p:grpSpPr>
          <a:xfrm rot="10800000">
            <a:off x="-252536" y="6408711"/>
            <a:ext cx="9687870" cy="476672"/>
            <a:chOff x="-180528" y="0"/>
            <a:chExt cx="9687870" cy="476672"/>
          </a:xfrm>
        </p:grpSpPr>
        <p:sp>
          <p:nvSpPr>
            <p:cNvPr id="34" name="직사각형 33"/>
            <p:cNvSpPr/>
            <p:nvPr/>
          </p:nvSpPr>
          <p:spPr>
            <a:xfrm rot="5400000">
              <a:off x="4627403" y="-4663915"/>
              <a:ext cx="216024" cy="9543854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/>
            <p:cNvSpPr/>
            <p:nvPr/>
          </p:nvSpPr>
          <p:spPr>
            <a:xfrm rot="5400000">
              <a:off x="4537393" y="-4457273"/>
              <a:ext cx="108012" cy="95438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직사각형 35"/>
            <p:cNvSpPr/>
            <p:nvPr/>
          </p:nvSpPr>
          <p:spPr>
            <a:xfrm rot="5400000">
              <a:off x="4636404" y="-4322258"/>
              <a:ext cx="54006" cy="95438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8" name="직사각형 37"/>
          <p:cNvSpPr/>
          <p:nvPr/>
        </p:nvSpPr>
        <p:spPr>
          <a:xfrm>
            <a:off x="443952" y="3001002"/>
            <a:ext cx="72008" cy="13690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971600" y="908184"/>
            <a:ext cx="6194324" cy="769441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none" rtlCol="0">
            <a:spAutoFit/>
          </a:bodyPr>
          <a:lstStyle/>
          <a:p>
            <a:pPr algn="ctr"/>
            <a:r>
              <a:rPr lang="en-US" altLang="ko-KR" sz="44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  <a:ea typeface="나눔고딕 ExtraBold" pitchFamily="50" charset="-127"/>
                <a:cs typeface="BrowalliaUPC" panose="020B0604020202020204" pitchFamily="34" charset="-34"/>
              </a:rPr>
              <a:t>The Concentration </a:t>
            </a:r>
            <a:r>
              <a:rPr lang="en-US" altLang="ko-KR" sz="44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  <a:ea typeface="나눔고딕 ExtraBold" pitchFamily="50" charset="-127"/>
                <a:cs typeface="BrowalliaUPC" panose="020B0604020202020204" pitchFamily="34" charset="-34"/>
              </a:rPr>
              <a:t>C</a:t>
            </a:r>
            <a:r>
              <a:rPr lang="en-US" altLang="ko-KR" sz="44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  <a:ea typeface="나눔고딕 ExtraBold" pitchFamily="50" charset="-127"/>
                <a:cs typeface="BrowalliaUPC" panose="020B0604020202020204" pitchFamily="34" charset="-34"/>
              </a:rPr>
              <a:t>amps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3186" y="4315074"/>
            <a:ext cx="3408305" cy="23181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실행 단추: 뒤로 또는 이전 16">
            <a:hlinkClick r:id="" action="ppaction://hlinkshowjump?jump=previousslide" highlightClick="1"/>
          </p:cNvPr>
          <p:cNvSpPr/>
          <p:nvPr/>
        </p:nvSpPr>
        <p:spPr>
          <a:xfrm>
            <a:off x="107504" y="5528917"/>
            <a:ext cx="792088" cy="77171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실행 단추: 홈 17">
            <a:hlinkClick r:id="" action="ppaction://hlinkshowjump?jump=firstslide" highlightClick="1"/>
          </p:cNvPr>
          <p:cNvSpPr/>
          <p:nvPr/>
        </p:nvSpPr>
        <p:spPr>
          <a:xfrm>
            <a:off x="959548" y="5519708"/>
            <a:ext cx="899149" cy="79013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실행 단추: 앞으로 또는 다음 19">
            <a:hlinkClick r:id="" action="ppaction://hlinkshowjump?jump=nextslide" highlightClick="1"/>
          </p:cNvPr>
          <p:cNvSpPr/>
          <p:nvPr/>
        </p:nvSpPr>
        <p:spPr>
          <a:xfrm>
            <a:off x="1879954" y="5519708"/>
            <a:ext cx="792088" cy="78080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42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395536" y="908720"/>
            <a:ext cx="5040560" cy="792088"/>
            <a:chOff x="2483768" y="2276872"/>
            <a:chExt cx="4176464" cy="1498973"/>
          </a:xfrm>
        </p:grpSpPr>
        <p:sp>
          <p:nvSpPr>
            <p:cNvPr id="19" name="직사각형 18"/>
            <p:cNvSpPr/>
            <p:nvPr/>
          </p:nvSpPr>
          <p:spPr>
            <a:xfrm>
              <a:off x="2483768" y="2349754"/>
              <a:ext cx="4176464" cy="1382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2592443" y="2276872"/>
              <a:ext cx="87130" cy="14989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79273" y="1844824"/>
            <a:ext cx="8424936" cy="2893100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a. The prisoners were killed in gas chambers and their bodies reduced to ashes in special ovens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</a:t>
            </a:r>
            <a:r>
              <a:rPr lang="en-US" altLang="ko-KR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b. They were forced to work as slaves under harsh environments, with little food and medical care</a:t>
            </a:r>
          </a:p>
          <a:p>
            <a:endParaRPr lang="en-US" altLang="ko-KR" sz="2600" dirty="0">
              <a:solidFill>
                <a:schemeClr val="tx1">
                  <a:lumMod val="65000"/>
                  <a:lumOff val="35000"/>
                </a:schemeClr>
              </a:solidFill>
              <a:latin typeface="Calisto MT" panose="02040603050505030304" pitchFamily="18" charset="0"/>
              <a:ea typeface="나눔고딕 ExtraBold" panose="020D0904000000000000" pitchFamily="50" charset="-127"/>
              <a:cs typeface="times" panose="02020603050405020304" pitchFamily="18" charset="0"/>
            </a:endParaRPr>
          </a:p>
          <a:p>
            <a:r>
              <a:rPr lang="en-US" altLang="ko-KR" sz="2600" b="1" u="sng" dirty="0" smtClean="0"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Result</a:t>
            </a:r>
            <a:r>
              <a:rPr lang="en-US" altLang="ko-KR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: Thousands died from starvation, disease and physical abuse by the Nazis. (known as </a:t>
            </a:r>
            <a:r>
              <a:rPr lang="en-US" altLang="ko-KR" sz="2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Holocaust</a:t>
            </a:r>
            <a:r>
              <a:rPr lang="en-US" altLang="ko-KR" sz="2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) </a:t>
            </a:r>
            <a:endParaRPr lang="en-US" altLang="ko-KR" sz="2600" dirty="0">
              <a:solidFill>
                <a:schemeClr val="tx1">
                  <a:lumMod val="65000"/>
                  <a:lumOff val="35000"/>
                </a:schemeClr>
              </a:solidFill>
              <a:latin typeface="Calisto MT" panose="02040603050505030304" pitchFamily="18" charset="0"/>
              <a:ea typeface="나눔고딕 ExtraBold" panose="020D0904000000000000" pitchFamily="50" charset="-127"/>
              <a:cs typeface="times" panose="02020603050405020304" pitchFamily="18" charset="0"/>
            </a:endParaRPr>
          </a:p>
        </p:txBody>
      </p:sp>
      <p:grpSp>
        <p:nvGrpSpPr>
          <p:cNvPr id="3" name="그룹 31"/>
          <p:cNvGrpSpPr/>
          <p:nvPr/>
        </p:nvGrpSpPr>
        <p:grpSpPr>
          <a:xfrm>
            <a:off x="-180528" y="0"/>
            <a:ext cx="9687870" cy="476672"/>
            <a:chOff x="-180528" y="0"/>
            <a:chExt cx="9687870" cy="476672"/>
          </a:xfrm>
        </p:grpSpPr>
        <p:sp>
          <p:nvSpPr>
            <p:cNvPr id="25" name="직사각형 24"/>
            <p:cNvSpPr/>
            <p:nvPr/>
          </p:nvSpPr>
          <p:spPr>
            <a:xfrm rot="5400000">
              <a:off x="4627403" y="-4663915"/>
              <a:ext cx="216024" cy="9543854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26"/>
            <p:cNvSpPr/>
            <p:nvPr/>
          </p:nvSpPr>
          <p:spPr>
            <a:xfrm rot="5400000">
              <a:off x="4537393" y="-4457273"/>
              <a:ext cx="108012" cy="95438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/>
            <p:cNvSpPr/>
            <p:nvPr/>
          </p:nvSpPr>
          <p:spPr>
            <a:xfrm rot="5400000">
              <a:off x="4636404" y="-4322258"/>
              <a:ext cx="54006" cy="95438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" name="그룹 32"/>
          <p:cNvGrpSpPr/>
          <p:nvPr/>
        </p:nvGrpSpPr>
        <p:grpSpPr>
          <a:xfrm rot="10800000">
            <a:off x="-252536" y="6408711"/>
            <a:ext cx="9687870" cy="476672"/>
            <a:chOff x="-180528" y="0"/>
            <a:chExt cx="9687870" cy="476672"/>
          </a:xfrm>
        </p:grpSpPr>
        <p:sp>
          <p:nvSpPr>
            <p:cNvPr id="34" name="직사각형 33"/>
            <p:cNvSpPr/>
            <p:nvPr/>
          </p:nvSpPr>
          <p:spPr>
            <a:xfrm rot="5400000">
              <a:off x="4627403" y="-4663915"/>
              <a:ext cx="216024" cy="9543854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/>
            <p:cNvSpPr/>
            <p:nvPr/>
          </p:nvSpPr>
          <p:spPr>
            <a:xfrm rot="5400000">
              <a:off x="4537393" y="-4457273"/>
              <a:ext cx="108012" cy="95438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직사각형 35"/>
            <p:cNvSpPr/>
            <p:nvPr/>
          </p:nvSpPr>
          <p:spPr>
            <a:xfrm rot="5400000">
              <a:off x="4636404" y="-4322258"/>
              <a:ext cx="54006" cy="95438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8" name="직사각형 37"/>
          <p:cNvSpPr/>
          <p:nvPr/>
        </p:nvSpPr>
        <p:spPr>
          <a:xfrm>
            <a:off x="443952" y="3001002"/>
            <a:ext cx="72008" cy="13690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899592" y="876238"/>
            <a:ext cx="6603090" cy="707886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  <a:ea typeface="나눔고딕 ExtraBold" pitchFamily="50" charset="-127"/>
                <a:cs typeface="BrowalliaUPC" panose="020B0604020202020204" pitchFamily="34" charset="-34"/>
              </a:rPr>
              <a:t>What happened in the camps?</a:t>
            </a:r>
            <a:endParaRPr lang="en-US" altLang="ko-KR" sz="3000" b="1" spc="-150" dirty="0" smtClean="0">
              <a:solidFill>
                <a:schemeClr val="tx1">
                  <a:lumMod val="50000"/>
                  <a:lumOff val="50000"/>
                </a:schemeClr>
              </a:solidFill>
              <a:latin typeface="Berlin Sans FB Demi" panose="020E0802020502020306" pitchFamily="34" charset="0"/>
              <a:ea typeface="나눔고딕 ExtraBold" pitchFamily="50" charset="-127"/>
              <a:cs typeface="BrowalliaUPC" panose="020B0604020202020204" pitchFamily="34" charset="-34"/>
            </a:endParaRP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669" y="4732771"/>
            <a:ext cx="2744540" cy="20294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실행 단추: 뒤로 또는 이전 16">
            <a:hlinkClick r:id="" action="ppaction://hlinkshowjump?jump=previousslide" highlightClick="1"/>
          </p:cNvPr>
          <p:cNvSpPr/>
          <p:nvPr/>
        </p:nvSpPr>
        <p:spPr>
          <a:xfrm>
            <a:off x="107504" y="5528917"/>
            <a:ext cx="792088" cy="77171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실행 단추: 홈 17">
            <a:hlinkClick r:id="" action="ppaction://hlinkshowjump?jump=firstslide" highlightClick="1"/>
          </p:cNvPr>
          <p:cNvSpPr/>
          <p:nvPr/>
        </p:nvSpPr>
        <p:spPr>
          <a:xfrm>
            <a:off x="959548" y="5519708"/>
            <a:ext cx="899149" cy="79013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실행 단추: 앞으로 또는 다음 19">
            <a:hlinkClick r:id="" action="ppaction://hlinkshowjump?jump=nextslide" highlightClick="1"/>
          </p:cNvPr>
          <p:cNvSpPr/>
          <p:nvPr/>
        </p:nvSpPr>
        <p:spPr>
          <a:xfrm>
            <a:off x="1879954" y="5519708"/>
            <a:ext cx="792088" cy="78080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70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395536" y="908720"/>
            <a:ext cx="5040560" cy="792088"/>
            <a:chOff x="2483768" y="2276872"/>
            <a:chExt cx="4176464" cy="1498973"/>
          </a:xfrm>
        </p:grpSpPr>
        <p:sp>
          <p:nvSpPr>
            <p:cNvPr id="19" name="직사각형 18"/>
            <p:cNvSpPr/>
            <p:nvPr/>
          </p:nvSpPr>
          <p:spPr>
            <a:xfrm>
              <a:off x="2483768" y="2349754"/>
              <a:ext cx="4176464" cy="1382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2592443" y="2276872"/>
              <a:ext cx="87130" cy="14989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79273" y="1844824"/>
            <a:ext cx="8424936" cy="2677656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The Allies advanced </a:t>
            </a:r>
            <a:r>
              <a:rPr lang="en-US" altLang="ko-KR" sz="2400" u="sng" dirty="0" smtClean="0">
                <a:solidFill>
                  <a:srgbClr val="FF0000"/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eastward</a:t>
            </a:r>
            <a:r>
              <a:rPr lang="en-US" altLang="ko-KR" sz="2400" dirty="0" smtClean="0">
                <a:solidFill>
                  <a:srgbClr val="FF0000"/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/the Soviet troops made their way </a:t>
            </a:r>
            <a:r>
              <a:rPr lang="en-US" altLang="ko-KR" sz="2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westward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, pushing the Germans back to their original position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December 1944, the Germans pushed the Allies back (</a:t>
            </a:r>
            <a:r>
              <a:rPr lang="en-US" altLang="ko-KR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the Battle of Bulge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</a:t>
            </a:r>
            <a:r>
              <a:rPr lang="en-US" altLang="ko-K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January 1945, U.S. tanks came to help the Allies regain their earlier positions. </a:t>
            </a:r>
          </a:p>
        </p:txBody>
      </p:sp>
      <p:grpSp>
        <p:nvGrpSpPr>
          <p:cNvPr id="3" name="그룹 31"/>
          <p:cNvGrpSpPr/>
          <p:nvPr/>
        </p:nvGrpSpPr>
        <p:grpSpPr>
          <a:xfrm>
            <a:off x="-180528" y="0"/>
            <a:ext cx="9687870" cy="476672"/>
            <a:chOff x="-180528" y="0"/>
            <a:chExt cx="9687870" cy="476672"/>
          </a:xfrm>
        </p:grpSpPr>
        <p:sp>
          <p:nvSpPr>
            <p:cNvPr id="25" name="직사각형 24"/>
            <p:cNvSpPr/>
            <p:nvPr/>
          </p:nvSpPr>
          <p:spPr>
            <a:xfrm rot="5400000">
              <a:off x="4627403" y="-4663915"/>
              <a:ext cx="216024" cy="9543854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26"/>
            <p:cNvSpPr/>
            <p:nvPr/>
          </p:nvSpPr>
          <p:spPr>
            <a:xfrm rot="5400000">
              <a:off x="4537393" y="-4457273"/>
              <a:ext cx="108012" cy="95438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/>
            <p:cNvSpPr/>
            <p:nvPr/>
          </p:nvSpPr>
          <p:spPr>
            <a:xfrm rot="5400000">
              <a:off x="4636404" y="-4322258"/>
              <a:ext cx="54006" cy="95438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" name="그룹 32"/>
          <p:cNvGrpSpPr/>
          <p:nvPr/>
        </p:nvGrpSpPr>
        <p:grpSpPr>
          <a:xfrm rot="10800000">
            <a:off x="-252536" y="6408711"/>
            <a:ext cx="9687870" cy="476672"/>
            <a:chOff x="-180528" y="0"/>
            <a:chExt cx="9687870" cy="476672"/>
          </a:xfrm>
        </p:grpSpPr>
        <p:sp>
          <p:nvSpPr>
            <p:cNvPr id="34" name="직사각형 33"/>
            <p:cNvSpPr/>
            <p:nvPr/>
          </p:nvSpPr>
          <p:spPr>
            <a:xfrm rot="5400000">
              <a:off x="4627403" y="-4663915"/>
              <a:ext cx="216024" cy="9543854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/>
            <p:cNvSpPr/>
            <p:nvPr/>
          </p:nvSpPr>
          <p:spPr>
            <a:xfrm rot="5400000">
              <a:off x="4537393" y="-4457273"/>
              <a:ext cx="108012" cy="95438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직사각형 35"/>
            <p:cNvSpPr/>
            <p:nvPr/>
          </p:nvSpPr>
          <p:spPr>
            <a:xfrm rot="5400000">
              <a:off x="4636404" y="-4322258"/>
              <a:ext cx="54006" cy="95438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8" name="직사각형 37"/>
          <p:cNvSpPr/>
          <p:nvPr/>
        </p:nvSpPr>
        <p:spPr>
          <a:xfrm>
            <a:off x="443952" y="3001002"/>
            <a:ext cx="72008" cy="13690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858495" y="908720"/>
            <a:ext cx="3793025" cy="707886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  <a:ea typeface="나눔고딕 ExtraBold" pitchFamily="50" charset="-127"/>
              </a:rPr>
              <a:t>Victory in Europe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598" y="4208373"/>
            <a:ext cx="4154611" cy="25570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" name="실행 단추: 뒤로 또는 이전 17">
            <a:hlinkClick r:id="" action="ppaction://hlinkshowjump?jump=previousslide" highlightClick="1"/>
          </p:cNvPr>
          <p:cNvSpPr/>
          <p:nvPr/>
        </p:nvSpPr>
        <p:spPr>
          <a:xfrm>
            <a:off x="107504" y="5528917"/>
            <a:ext cx="792088" cy="77171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실행 단추: 홈 19">
            <a:hlinkClick r:id="" action="ppaction://hlinkshowjump?jump=firstslide" highlightClick="1"/>
          </p:cNvPr>
          <p:cNvSpPr/>
          <p:nvPr/>
        </p:nvSpPr>
        <p:spPr>
          <a:xfrm>
            <a:off x="959548" y="5519708"/>
            <a:ext cx="899149" cy="79013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실행 단추: 앞으로 또는 다음 20">
            <a:hlinkClick r:id="" action="ppaction://hlinkshowjump?jump=nextslide" highlightClick="1"/>
          </p:cNvPr>
          <p:cNvSpPr/>
          <p:nvPr/>
        </p:nvSpPr>
        <p:spPr>
          <a:xfrm>
            <a:off x="1879954" y="5519708"/>
            <a:ext cx="792088" cy="78080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26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395536" y="908720"/>
            <a:ext cx="5040560" cy="792088"/>
            <a:chOff x="2483768" y="2276872"/>
            <a:chExt cx="4176464" cy="1498973"/>
          </a:xfrm>
        </p:grpSpPr>
        <p:sp>
          <p:nvSpPr>
            <p:cNvPr id="19" name="직사각형 18"/>
            <p:cNvSpPr/>
            <p:nvPr/>
          </p:nvSpPr>
          <p:spPr>
            <a:xfrm>
              <a:off x="2483768" y="2349754"/>
              <a:ext cx="4176464" cy="1382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2592443" y="2276872"/>
              <a:ext cx="87130" cy="14989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79273" y="1844824"/>
            <a:ext cx="8424936" cy="3277820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Mid-September 1945, the Allies got the most of France territories back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300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</a:t>
            </a: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April 1945, the city of Berlin was surrounded by the Soviet troops/ Hitler refused to surrender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300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</a:t>
            </a: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April 12 1945, U.S. president Franklin Roosevelt “unfortunately” died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300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</a:t>
            </a: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April 30 1945, Hitler shot himself &amp; Germany surrendered(the day was called “V-E </a:t>
            </a:r>
            <a:r>
              <a:rPr lang="en-US" altLang="ko-KR" sz="230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– Victory </a:t>
            </a: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in Europe, day”)  </a:t>
            </a:r>
          </a:p>
          <a:p>
            <a:pPr>
              <a:buFont typeface="Arial" pitchFamily="34" charset="0"/>
              <a:buChar char="•"/>
            </a:pPr>
            <a:endParaRPr lang="en-US" altLang="ko-KR" sz="2300" dirty="0">
              <a:solidFill>
                <a:schemeClr val="tx1">
                  <a:lumMod val="65000"/>
                  <a:lumOff val="35000"/>
                </a:schemeClr>
              </a:solidFill>
              <a:latin typeface="Calisto MT" panose="02040603050505030304" pitchFamily="18" charset="0"/>
              <a:ea typeface="나눔고딕 ExtraBold" panose="020D0904000000000000" pitchFamily="50" charset="-127"/>
              <a:cs typeface="times" panose="02020603050405020304" pitchFamily="18" charset="0"/>
            </a:endParaRPr>
          </a:p>
        </p:txBody>
      </p:sp>
      <p:grpSp>
        <p:nvGrpSpPr>
          <p:cNvPr id="3" name="그룹 31"/>
          <p:cNvGrpSpPr/>
          <p:nvPr/>
        </p:nvGrpSpPr>
        <p:grpSpPr>
          <a:xfrm>
            <a:off x="-180528" y="0"/>
            <a:ext cx="9687870" cy="476672"/>
            <a:chOff x="-180528" y="0"/>
            <a:chExt cx="9687870" cy="476672"/>
          </a:xfrm>
        </p:grpSpPr>
        <p:sp>
          <p:nvSpPr>
            <p:cNvPr id="25" name="직사각형 24"/>
            <p:cNvSpPr/>
            <p:nvPr/>
          </p:nvSpPr>
          <p:spPr>
            <a:xfrm rot="5400000">
              <a:off x="4627403" y="-4663915"/>
              <a:ext cx="216024" cy="9543854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26"/>
            <p:cNvSpPr/>
            <p:nvPr/>
          </p:nvSpPr>
          <p:spPr>
            <a:xfrm rot="5400000">
              <a:off x="4537393" y="-4457273"/>
              <a:ext cx="108012" cy="95438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/>
            <p:cNvSpPr/>
            <p:nvPr/>
          </p:nvSpPr>
          <p:spPr>
            <a:xfrm rot="5400000">
              <a:off x="4636404" y="-4322258"/>
              <a:ext cx="54006" cy="95438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" name="그룹 32"/>
          <p:cNvGrpSpPr/>
          <p:nvPr/>
        </p:nvGrpSpPr>
        <p:grpSpPr>
          <a:xfrm rot="10800000">
            <a:off x="-252536" y="6408711"/>
            <a:ext cx="9687870" cy="476672"/>
            <a:chOff x="-180528" y="0"/>
            <a:chExt cx="9687870" cy="476672"/>
          </a:xfrm>
        </p:grpSpPr>
        <p:sp>
          <p:nvSpPr>
            <p:cNvPr id="34" name="직사각형 33"/>
            <p:cNvSpPr/>
            <p:nvPr/>
          </p:nvSpPr>
          <p:spPr>
            <a:xfrm rot="5400000">
              <a:off x="4627403" y="-4663915"/>
              <a:ext cx="216024" cy="9543854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/>
            <p:cNvSpPr/>
            <p:nvPr/>
          </p:nvSpPr>
          <p:spPr>
            <a:xfrm rot="5400000">
              <a:off x="4537393" y="-4457273"/>
              <a:ext cx="108012" cy="95438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직사각형 35"/>
            <p:cNvSpPr/>
            <p:nvPr/>
          </p:nvSpPr>
          <p:spPr>
            <a:xfrm rot="5400000">
              <a:off x="4636404" y="-4322258"/>
              <a:ext cx="54006" cy="95438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8" name="직사각형 37"/>
          <p:cNvSpPr/>
          <p:nvPr/>
        </p:nvSpPr>
        <p:spPr>
          <a:xfrm>
            <a:off x="443952" y="3001002"/>
            <a:ext cx="72008" cy="13690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858495" y="908720"/>
            <a:ext cx="3793025" cy="707886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  <a:ea typeface="나눔고딕 ExtraBold" pitchFamily="50" charset="-127"/>
              </a:rPr>
              <a:t>Victory in Europe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904" y="4767818"/>
            <a:ext cx="3009305" cy="2091970"/>
          </a:xfrm>
          <a:prstGeom prst="rect">
            <a:avLst/>
          </a:prstGeom>
        </p:spPr>
      </p:pic>
      <p:sp>
        <p:nvSpPr>
          <p:cNvPr id="18" name="실행 단추: 뒤로 또는 이전 17">
            <a:hlinkClick r:id="" action="ppaction://hlinkshowjump?jump=previousslide" highlightClick="1"/>
          </p:cNvPr>
          <p:cNvSpPr/>
          <p:nvPr/>
        </p:nvSpPr>
        <p:spPr>
          <a:xfrm>
            <a:off x="107504" y="5528917"/>
            <a:ext cx="792088" cy="77171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실행 단추: 홈 19">
            <a:hlinkClick r:id="" action="ppaction://hlinkshowjump?jump=firstslide" highlightClick="1"/>
          </p:cNvPr>
          <p:cNvSpPr/>
          <p:nvPr/>
        </p:nvSpPr>
        <p:spPr>
          <a:xfrm>
            <a:off x="959548" y="5519708"/>
            <a:ext cx="899149" cy="79013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실행 단추: 앞으로 또는 다음 20">
            <a:hlinkClick r:id="" action="ppaction://hlinkshowjump?jump=nextslide" highlightClick="1"/>
          </p:cNvPr>
          <p:cNvSpPr/>
          <p:nvPr/>
        </p:nvSpPr>
        <p:spPr>
          <a:xfrm>
            <a:off x="1879954" y="5519708"/>
            <a:ext cx="792088" cy="78080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28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395536" y="908720"/>
            <a:ext cx="5040560" cy="792088"/>
            <a:chOff x="2483768" y="2276872"/>
            <a:chExt cx="4176464" cy="1498973"/>
          </a:xfrm>
        </p:grpSpPr>
        <p:sp>
          <p:nvSpPr>
            <p:cNvPr id="19" name="직사각형 18"/>
            <p:cNvSpPr/>
            <p:nvPr/>
          </p:nvSpPr>
          <p:spPr>
            <a:xfrm>
              <a:off x="2483768" y="2349754"/>
              <a:ext cx="4176464" cy="1382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2592443" y="2276872"/>
              <a:ext cx="87130" cy="14989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79273" y="1844824"/>
            <a:ext cx="8424936" cy="2662267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</a:t>
            </a:r>
            <a:r>
              <a:rPr lang="en-US" altLang="ko-KR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Where</a:t>
            </a: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: the soviet city of Yalta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</a:t>
            </a:r>
            <a:r>
              <a:rPr lang="en-US" altLang="ko-KR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When</a:t>
            </a: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: In February, 1945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</a:t>
            </a:r>
            <a:r>
              <a:rPr lang="en-US" altLang="ko-KR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By who</a:t>
            </a: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: </a:t>
            </a:r>
            <a:r>
              <a:rPr lang="en-US" altLang="ko-KR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Stalin(Russia), Churchill(G.B.), and Roosevelt(U.S.)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</a:t>
            </a:r>
            <a:r>
              <a:rPr lang="en-US" altLang="ko-KR" sz="25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Purpose</a:t>
            </a:r>
            <a:r>
              <a:rPr lang="en-US" altLang="ko-KR" sz="2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: to discuss plans for ending the war</a:t>
            </a:r>
          </a:p>
          <a:p>
            <a:endParaRPr lang="en-US" altLang="ko-KR" sz="2500" dirty="0" smtClean="0">
              <a:solidFill>
                <a:schemeClr val="tx1">
                  <a:lumMod val="65000"/>
                  <a:lumOff val="35000"/>
                </a:schemeClr>
              </a:solidFill>
              <a:latin typeface="Calisto MT" panose="02040603050505030304" pitchFamily="18" charset="0"/>
              <a:ea typeface="나눔고딕 ExtraBold" panose="020D0904000000000000" pitchFamily="50" charset="-127"/>
              <a:cs typeface="times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2300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</a:t>
            </a: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Addition: </a:t>
            </a: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Stalin agreed </a:t>
            </a: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with </a:t>
            </a: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joining the </a:t>
            </a: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Asia war </a:t>
            </a: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in </a:t>
            </a: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exchange for control of the eastern European nations after Hitler fell</a:t>
            </a:r>
            <a:endParaRPr lang="en-US" altLang="ko-KR" sz="2300" dirty="0">
              <a:solidFill>
                <a:schemeClr val="tx1">
                  <a:lumMod val="65000"/>
                  <a:lumOff val="35000"/>
                </a:schemeClr>
              </a:solidFill>
              <a:latin typeface="Calisto MT" panose="02040603050505030304" pitchFamily="18" charset="0"/>
              <a:ea typeface="나눔고딕 ExtraBold" panose="020D0904000000000000" pitchFamily="50" charset="-127"/>
              <a:cs typeface="times" panose="02020603050405020304" pitchFamily="18" charset="0"/>
            </a:endParaRPr>
          </a:p>
        </p:txBody>
      </p:sp>
      <p:grpSp>
        <p:nvGrpSpPr>
          <p:cNvPr id="3" name="그룹 31"/>
          <p:cNvGrpSpPr/>
          <p:nvPr/>
        </p:nvGrpSpPr>
        <p:grpSpPr>
          <a:xfrm>
            <a:off x="-180528" y="0"/>
            <a:ext cx="9687870" cy="476672"/>
            <a:chOff x="-180528" y="0"/>
            <a:chExt cx="9687870" cy="476672"/>
          </a:xfrm>
        </p:grpSpPr>
        <p:sp>
          <p:nvSpPr>
            <p:cNvPr id="25" name="직사각형 24"/>
            <p:cNvSpPr/>
            <p:nvPr/>
          </p:nvSpPr>
          <p:spPr>
            <a:xfrm rot="5400000">
              <a:off x="4627403" y="-4663915"/>
              <a:ext cx="216024" cy="9543854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26"/>
            <p:cNvSpPr/>
            <p:nvPr/>
          </p:nvSpPr>
          <p:spPr>
            <a:xfrm rot="5400000">
              <a:off x="4537393" y="-4457273"/>
              <a:ext cx="108012" cy="95438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/>
            <p:cNvSpPr/>
            <p:nvPr/>
          </p:nvSpPr>
          <p:spPr>
            <a:xfrm rot="5400000">
              <a:off x="4636404" y="-4322258"/>
              <a:ext cx="54006" cy="95438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" name="그룹 32"/>
          <p:cNvGrpSpPr/>
          <p:nvPr/>
        </p:nvGrpSpPr>
        <p:grpSpPr>
          <a:xfrm rot="10800000">
            <a:off x="-252536" y="6408711"/>
            <a:ext cx="9687870" cy="476672"/>
            <a:chOff x="-180528" y="0"/>
            <a:chExt cx="9687870" cy="476672"/>
          </a:xfrm>
        </p:grpSpPr>
        <p:sp>
          <p:nvSpPr>
            <p:cNvPr id="34" name="직사각형 33"/>
            <p:cNvSpPr/>
            <p:nvPr/>
          </p:nvSpPr>
          <p:spPr>
            <a:xfrm rot="5400000">
              <a:off x="4627403" y="-4663915"/>
              <a:ext cx="216024" cy="9543854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/>
            <p:cNvSpPr/>
            <p:nvPr/>
          </p:nvSpPr>
          <p:spPr>
            <a:xfrm rot="5400000">
              <a:off x="4537393" y="-4457273"/>
              <a:ext cx="108012" cy="95438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직사각형 35"/>
            <p:cNvSpPr/>
            <p:nvPr/>
          </p:nvSpPr>
          <p:spPr>
            <a:xfrm rot="5400000">
              <a:off x="4636404" y="-4322258"/>
              <a:ext cx="54006" cy="95438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8" name="직사각형 37"/>
          <p:cNvSpPr/>
          <p:nvPr/>
        </p:nvSpPr>
        <p:spPr>
          <a:xfrm>
            <a:off x="443952" y="3001002"/>
            <a:ext cx="72008" cy="13690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869783" y="914299"/>
            <a:ext cx="5125121" cy="707886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  <a:ea typeface="나눔고딕 ExtraBold" pitchFamily="50" charset="-127"/>
              </a:rPr>
              <a:t>The conference at </a:t>
            </a:r>
            <a:r>
              <a:rPr lang="en-US" altLang="ko-KR" sz="35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  <a:ea typeface="나눔고딕 ExtraBold" pitchFamily="50" charset="-127"/>
              </a:rPr>
              <a:t>Yalta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4504118"/>
            <a:ext cx="2983703" cy="22732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7" name="실행 단추: 뒤로 또는 이전 16">
            <a:hlinkClick r:id="" action="ppaction://hlinkshowjump?jump=previousslide" highlightClick="1"/>
          </p:cNvPr>
          <p:cNvSpPr/>
          <p:nvPr/>
        </p:nvSpPr>
        <p:spPr>
          <a:xfrm>
            <a:off x="107504" y="5528917"/>
            <a:ext cx="792088" cy="77171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실행 단추: 홈 17">
            <a:hlinkClick r:id="" action="ppaction://hlinkshowjump?jump=firstslide" highlightClick="1"/>
          </p:cNvPr>
          <p:cNvSpPr/>
          <p:nvPr/>
        </p:nvSpPr>
        <p:spPr>
          <a:xfrm>
            <a:off x="959548" y="5519708"/>
            <a:ext cx="899149" cy="79013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실행 단추: 앞으로 또는 다음 20">
            <a:hlinkClick r:id="" action="ppaction://hlinkshowjump?jump=nextslide" highlightClick="1"/>
          </p:cNvPr>
          <p:cNvSpPr/>
          <p:nvPr/>
        </p:nvSpPr>
        <p:spPr>
          <a:xfrm>
            <a:off x="1879954" y="5519708"/>
            <a:ext cx="792088" cy="78080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6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395536" y="908720"/>
            <a:ext cx="5040560" cy="792088"/>
            <a:chOff x="2483768" y="2276872"/>
            <a:chExt cx="4176464" cy="1498973"/>
          </a:xfrm>
        </p:grpSpPr>
        <p:sp>
          <p:nvSpPr>
            <p:cNvPr id="19" name="직사각형 18"/>
            <p:cNvSpPr/>
            <p:nvPr/>
          </p:nvSpPr>
          <p:spPr>
            <a:xfrm>
              <a:off x="2483768" y="2349754"/>
              <a:ext cx="4176464" cy="13822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직사각형 41"/>
            <p:cNvSpPr/>
            <p:nvPr/>
          </p:nvSpPr>
          <p:spPr>
            <a:xfrm>
              <a:off x="2592443" y="2276872"/>
              <a:ext cx="87130" cy="14989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579272" y="1844824"/>
            <a:ext cx="8564728" cy="3277820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</a:t>
            </a:r>
            <a:r>
              <a:rPr lang="en-US" altLang="ko-KR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Where</a:t>
            </a: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: Potsdam, Germany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When</a:t>
            </a: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: In July, 1945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</a:t>
            </a:r>
            <a:r>
              <a:rPr lang="en-US" altLang="ko-KR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By who</a:t>
            </a: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: </a:t>
            </a:r>
            <a:r>
              <a:rPr lang="en-US" altLang="ko-KR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Stalin(Russia), Churchill(G.B.), and Harry S. Truman (U.S.)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300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</a:t>
            </a:r>
            <a:r>
              <a:rPr lang="en-US" altLang="ko-KR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Purpose</a:t>
            </a: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: to divide Germany into each four zones that will be administrated by France, U.S., Soviet Union, G.B. </a:t>
            </a:r>
          </a:p>
          <a:p>
            <a:pPr>
              <a:buFont typeface="Arial" pitchFamily="34" charset="0"/>
              <a:buChar char="•"/>
            </a:pPr>
            <a:endParaRPr lang="en-US" altLang="ko-KR" sz="2300" dirty="0" smtClean="0">
              <a:solidFill>
                <a:schemeClr val="tx1">
                  <a:lumMod val="65000"/>
                  <a:lumOff val="35000"/>
                </a:schemeClr>
              </a:solidFill>
              <a:latin typeface="Calisto MT" panose="02040603050505030304" pitchFamily="18" charset="0"/>
              <a:ea typeface="나눔고딕 ExtraBold" panose="020D0904000000000000" pitchFamily="50" charset="-127"/>
              <a:cs typeface="times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2300" dirty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 </a:t>
            </a: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Addition: Truman told Stalin about </a:t>
            </a:r>
          </a:p>
          <a:p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using the new weapon – </a:t>
            </a:r>
            <a:r>
              <a:rPr lang="en-US" altLang="ko-KR" sz="2300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atomic bomb</a:t>
            </a:r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, </a:t>
            </a:r>
          </a:p>
          <a:p>
            <a:r>
              <a:rPr lang="en-US" altLang="ko-K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sto MT" panose="02040603050505030304" pitchFamily="18" charset="0"/>
                <a:ea typeface="나눔고딕 ExtraBold" panose="020D0904000000000000" pitchFamily="50" charset="-127"/>
                <a:cs typeface="times" panose="02020603050405020304" pitchFamily="18" charset="0"/>
              </a:rPr>
              <a:t>in the war with Japanese. </a:t>
            </a:r>
            <a:endParaRPr lang="en-US" altLang="ko-KR" sz="2300" dirty="0">
              <a:solidFill>
                <a:schemeClr val="tx1">
                  <a:lumMod val="65000"/>
                  <a:lumOff val="35000"/>
                </a:schemeClr>
              </a:solidFill>
              <a:latin typeface="Calisto MT" panose="02040603050505030304" pitchFamily="18" charset="0"/>
              <a:ea typeface="나눔고딕 ExtraBold" panose="020D0904000000000000" pitchFamily="50" charset="-127"/>
              <a:cs typeface="times" panose="02020603050405020304" pitchFamily="18" charset="0"/>
            </a:endParaRPr>
          </a:p>
        </p:txBody>
      </p:sp>
      <p:grpSp>
        <p:nvGrpSpPr>
          <p:cNvPr id="3" name="그룹 31"/>
          <p:cNvGrpSpPr/>
          <p:nvPr/>
        </p:nvGrpSpPr>
        <p:grpSpPr>
          <a:xfrm>
            <a:off x="-180528" y="0"/>
            <a:ext cx="9687870" cy="476672"/>
            <a:chOff x="-180528" y="0"/>
            <a:chExt cx="9687870" cy="476672"/>
          </a:xfrm>
        </p:grpSpPr>
        <p:sp>
          <p:nvSpPr>
            <p:cNvPr id="25" name="직사각형 24"/>
            <p:cNvSpPr/>
            <p:nvPr/>
          </p:nvSpPr>
          <p:spPr>
            <a:xfrm rot="5400000">
              <a:off x="4627403" y="-4663915"/>
              <a:ext cx="216024" cy="9543854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직사각형 26"/>
            <p:cNvSpPr/>
            <p:nvPr/>
          </p:nvSpPr>
          <p:spPr>
            <a:xfrm rot="5400000">
              <a:off x="4537393" y="-4457273"/>
              <a:ext cx="108012" cy="95438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직사각형 27"/>
            <p:cNvSpPr/>
            <p:nvPr/>
          </p:nvSpPr>
          <p:spPr>
            <a:xfrm rot="5400000">
              <a:off x="4636404" y="-4322258"/>
              <a:ext cx="54006" cy="95438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" name="그룹 32"/>
          <p:cNvGrpSpPr/>
          <p:nvPr/>
        </p:nvGrpSpPr>
        <p:grpSpPr>
          <a:xfrm rot="10800000">
            <a:off x="-252536" y="6408711"/>
            <a:ext cx="9687870" cy="476672"/>
            <a:chOff x="-180528" y="0"/>
            <a:chExt cx="9687870" cy="476672"/>
          </a:xfrm>
        </p:grpSpPr>
        <p:sp>
          <p:nvSpPr>
            <p:cNvPr id="34" name="직사각형 33"/>
            <p:cNvSpPr/>
            <p:nvPr/>
          </p:nvSpPr>
          <p:spPr>
            <a:xfrm rot="5400000">
              <a:off x="4627403" y="-4663915"/>
              <a:ext cx="216024" cy="9543854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직사각형 34"/>
            <p:cNvSpPr/>
            <p:nvPr/>
          </p:nvSpPr>
          <p:spPr>
            <a:xfrm rot="5400000">
              <a:off x="4537393" y="-4457273"/>
              <a:ext cx="108012" cy="95438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직사각형 35"/>
            <p:cNvSpPr/>
            <p:nvPr/>
          </p:nvSpPr>
          <p:spPr>
            <a:xfrm rot="5400000">
              <a:off x="4636404" y="-4322258"/>
              <a:ext cx="54006" cy="954385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8" name="직사각형 37"/>
          <p:cNvSpPr/>
          <p:nvPr/>
        </p:nvSpPr>
        <p:spPr>
          <a:xfrm>
            <a:off x="443952" y="3001002"/>
            <a:ext cx="72008" cy="13690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818404" y="928489"/>
            <a:ext cx="5769528" cy="707886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none" rtlCol="0">
            <a:spAutoFit/>
          </a:bodyPr>
          <a:lstStyle/>
          <a:p>
            <a:pPr algn="ctr"/>
            <a:r>
              <a:rPr lang="en-US" altLang="ko-KR" sz="40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  <a:ea typeface="나눔고딕 ExtraBold" pitchFamily="50" charset="-127"/>
              </a:rPr>
              <a:t>The conference at </a:t>
            </a:r>
            <a:r>
              <a:rPr lang="en-US" altLang="ko-KR" sz="35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erlin Sans FB Demi" panose="020E0802020502020306" pitchFamily="34" charset="0"/>
                <a:ea typeface="나눔고딕 ExtraBold" pitchFamily="50" charset="-127"/>
              </a:rPr>
              <a:t>Potsdam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506" y="4110918"/>
            <a:ext cx="3129703" cy="25138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" name="실행 단추: 뒤로 또는 이전 17">
            <a:hlinkClick r:id="" action="ppaction://hlinkshowjump?jump=previousslide" highlightClick="1"/>
          </p:cNvPr>
          <p:cNvSpPr/>
          <p:nvPr/>
        </p:nvSpPr>
        <p:spPr>
          <a:xfrm>
            <a:off x="107504" y="5528917"/>
            <a:ext cx="792088" cy="771712"/>
          </a:xfrm>
          <a:prstGeom prst="actionButtonBackPrevious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실행 단추: 홈 19">
            <a:hlinkClick r:id="" action="ppaction://hlinkshowjump?jump=firstslide" highlightClick="1"/>
          </p:cNvPr>
          <p:cNvSpPr/>
          <p:nvPr/>
        </p:nvSpPr>
        <p:spPr>
          <a:xfrm>
            <a:off x="959548" y="5519708"/>
            <a:ext cx="899149" cy="79013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실행 단추: 앞으로 또는 다음 20">
            <a:hlinkClick r:id="" action="ppaction://hlinkshowjump?jump=nextslide" highlightClick="1"/>
          </p:cNvPr>
          <p:cNvSpPr/>
          <p:nvPr/>
        </p:nvSpPr>
        <p:spPr>
          <a:xfrm>
            <a:off x="1879954" y="5519708"/>
            <a:ext cx="792088" cy="780806"/>
          </a:xfrm>
          <a:prstGeom prst="actionButtonForwardNex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520</Words>
  <Application>Microsoft Office PowerPoint</Application>
  <PresentationFormat>화면 슬라이드 쇼(4:3)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samsung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선아</dc:creator>
  <cp:lastModifiedBy>선아</cp:lastModifiedBy>
  <cp:revision>138</cp:revision>
  <dcterms:created xsi:type="dcterms:W3CDTF">2013-12-12T11:32:49Z</dcterms:created>
  <dcterms:modified xsi:type="dcterms:W3CDTF">2014-05-05T06:32:02Z</dcterms:modified>
</cp:coreProperties>
</file>