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61" r:id="rId4"/>
    <p:sldId id="262" r:id="rId5"/>
    <p:sldId id="26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A7D1053-5162-404B-AF15-F9CD61A9157D}" type="datetimeFigureOut">
              <a:rPr lang="en-US" smtClean="0"/>
              <a:pPr/>
              <a:t>8/15/2014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6C32D62-3108-4803-88AC-494CA69B1F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7D1053-5162-404B-AF15-F9CD61A9157D}" type="datetimeFigureOut">
              <a:rPr lang="en-US" smtClean="0"/>
              <a:pPr/>
              <a:t>8/15/2014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32D62-3108-4803-88AC-494CA69B1F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7D1053-5162-404B-AF15-F9CD61A9157D}" type="datetimeFigureOut">
              <a:rPr lang="en-US" smtClean="0"/>
              <a:pPr/>
              <a:t>8/15/2014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32D62-3108-4803-88AC-494CA69B1F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A7D1053-5162-404B-AF15-F9CD61A9157D}" type="datetimeFigureOut">
              <a:rPr lang="en-US" smtClean="0"/>
              <a:pPr/>
              <a:t>8/15/2014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32D62-3108-4803-88AC-494CA69B1F0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7D1053-5162-404B-AF15-F9CD61A9157D}" type="datetimeFigureOut">
              <a:rPr lang="en-US" smtClean="0"/>
              <a:pPr/>
              <a:t>8/15/2014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6C32D62-3108-4803-88AC-494CA69B1F0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A7D1053-5162-404B-AF15-F9CD61A9157D}" type="datetimeFigureOut">
              <a:rPr lang="en-US" smtClean="0"/>
              <a:pPr/>
              <a:t>8/15/2014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C32D62-3108-4803-88AC-494CA69B1F0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A7D1053-5162-404B-AF15-F9CD61A9157D}" type="datetimeFigureOut">
              <a:rPr lang="en-US" smtClean="0"/>
              <a:pPr/>
              <a:t>8/15/2014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6C32D62-3108-4803-88AC-494CA69B1F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A7D1053-5162-404B-AF15-F9CD61A9157D}" type="datetimeFigureOut">
              <a:rPr lang="en-US" smtClean="0"/>
              <a:pPr/>
              <a:t>8/15/2014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6C32D62-3108-4803-88AC-494CA69B1F0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A7D1053-5162-404B-AF15-F9CD61A9157D}" type="datetimeFigureOut">
              <a:rPr lang="en-US" smtClean="0"/>
              <a:pPr/>
              <a:t>8/15/2014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6C32D62-3108-4803-88AC-494CA69B1F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A7D1053-5162-404B-AF15-F9CD61A9157D}" type="datetimeFigureOut">
              <a:rPr lang="en-US" smtClean="0"/>
              <a:pPr/>
              <a:t>8/15/2014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6C32D62-3108-4803-88AC-494CA69B1F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A7D1053-5162-404B-AF15-F9CD61A9157D}" type="datetimeFigureOut">
              <a:rPr lang="en-US" smtClean="0"/>
              <a:pPr/>
              <a:t>8/15/2014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6C32D62-3108-4803-88AC-494CA69B1F0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A7D1053-5162-404B-AF15-F9CD61A9157D}" type="datetimeFigureOut">
              <a:rPr lang="en-US" smtClean="0"/>
              <a:pPr/>
              <a:t>8/15/2014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6C32D62-3108-4803-88AC-494CA69B1F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000" dirty="0" smtClean="0"/>
              <a:t>If an Upper School student MUST change bus, the student must call parent before 3:00 PM in the Upper School Office in the presence of, and verified by Jessie Li.  Jessie will then inform Cady, our transportation coordinator. If there are students who need to change buses in the afternoon....then we need a written or verbal notification from parents. </a:t>
            </a:r>
          </a:p>
          <a:p>
            <a:pPr>
              <a:buNone/>
            </a:pPr>
            <a:r>
              <a:rPr lang="en-US" dirty="0" smtClean="0"/>
              <a:t> </a:t>
            </a:r>
          </a:p>
        </p:txBody>
      </p:sp>
      <p:sp>
        <p:nvSpPr>
          <p:cNvPr id="2" name="Title 1"/>
          <p:cNvSpPr>
            <a:spLocks noGrp="1"/>
          </p:cNvSpPr>
          <p:nvPr>
            <p:ph type="title"/>
          </p:nvPr>
        </p:nvSpPr>
        <p:spPr/>
        <p:txBody>
          <a:bodyPr/>
          <a:lstStyle/>
          <a:p>
            <a:r>
              <a:rPr lang="en-US" b="1" dirty="0" smtClean="0"/>
              <a:t>Advisory</a:t>
            </a:r>
            <a:endParaRPr lang="en-US" b="1" dirty="0"/>
          </a:p>
        </p:txBody>
      </p:sp>
      <p:sp>
        <p:nvSpPr>
          <p:cNvPr id="5" name="TextBox 4"/>
          <p:cNvSpPr txBox="1"/>
          <p:nvPr/>
        </p:nvSpPr>
        <p:spPr>
          <a:xfrm>
            <a:off x="457200" y="3352800"/>
            <a:ext cx="7371954" cy="923330"/>
          </a:xfrm>
          <a:prstGeom prst="rect">
            <a:avLst/>
          </a:prstGeom>
          <a:noFill/>
        </p:spPr>
        <p:txBody>
          <a:bodyPr wrap="none" rtlCol="0">
            <a:spAutoFit/>
          </a:bodyPr>
          <a:lstStyle/>
          <a:p>
            <a:r>
              <a:rPr lang="en-US" dirty="0" smtClean="0"/>
              <a:t>Lunch: Students are only permitted in the cafeteria, on the basketball courts </a:t>
            </a:r>
          </a:p>
          <a:p>
            <a:r>
              <a:rPr lang="en-US" dirty="0" smtClean="0"/>
              <a:t>or on the soccer field. </a:t>
            </a:r>
          </a:p>
          <a:p>
            <a:r>
              <a:rPr lang="en-US" b="1" u="sng" dirty="0" smtClean="0"/>
              <a:t>No</a:t>
            </a:r>
            <a:r>
              <a:rPr lang="en-US" dirty="0" smtClean="0"/>
              <a:t> students should be in the building during the lunch period.</a:t>
            </a:r>
            <a:endParaRPr lang="en-US" dirty="0"/>
          </a:p>
        </p:txBody>
      </p:sp>
      <p:sp>
        <p:nvSpPr>
          <p:cNvPr id="6" name="TextBox 5"/>
          <p:cNvSpPr txBox="1"/>
          <p:nvPr/>
        </p:nvSpPr>
        <p:spPr>
          <a:xfrm>
            <a:off x="609600" y="5638800"/>
            <a:ext cx="8251490" cy="646331"/>
          </a:xfrm>
          <a:prstGeom prst="rect">
            <a:avLst/>
          </a:prstGeom>
          <a:noFill/>
        </p:spPr>
        <p:txBody>
          <a:bodyPr wrap="none" rtlCol="0">
            <a:spAutoFit/>
          </a:bodyPr>
          <a:lstStyle/>
          <a:p>
            <a:r>
              <a:rPr lang="en-US" dirty="0" smtClean="0"/>
              <a:t>Activity: Thursday- VOX POPULI. Students are to choose one of the prompts and write </a:t>
            </a:r>
          </a:p>
          <a:p>
            <a:r>
              <a:rPr lang="en-US" dirty="0" smtClean="0"/>
              <a:t>their outlook for that prompt.</a:t>
            </a:r>
            <a:endParaRPr lang="en-US" dirty="0"/>
          </a:p>
        </p:txBody>
      </p:sp>
      <p:pic>
        <p:nvPicPr>
          <p:cNvPr id="7" name="Picture 2" descr="C:\Users\qiss\Desktop\mmexport1405646437527 (2).jpg"/>
          <p:cNvPicPr>
            <a:picLocks noChangeAspect="1" noChangeArrowheads="1"/>
          </p:cNvPicPr>
          <p:nvPr/>
        </p:nvPicPr>
        <p:blipFill>
          <a:blip r:embed="rId2"/>
          <a:stretch>
            <a:fillRect/>
          </a:stretch>
        </p:blipFill>
        <p:spPr bwMode="auto">
          <a:xfrm>
            <a:off x="7239000" y="3657600"/>
            <a:ext cx="1384697" cy="18462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EQ: What is Comparative Government and why should we study it?</a:t>
            </a:r>
          </a:p>
          <a:p>
            <a:r>
              <a:rPr lang="en-US" sz="2400" dirty="0" smtClean="0"/>
              <a:t>EU: Understand the importance of studying Comparative Government systems.</a:t>
            </a:r>
          </a:p>
          <a:p>
            <a:r>
              <a:rPr lang="en-US" sz="2400" dirty="0" smtClean="0"/>
              <a:t>Agenda:</a:t>
            </a:r>
          </a:p>
          <a:p>
            <a:pPr>
              <a:buNone/>
            </a:pPr>
            <a:r>
              <a:rPr lang="en-US" sz="2400" dirty="0"/>
              <a:t>	</a:t>
            </a:r>
            <a:r>
              <a:rPr lang="en-US" sz="2400" dirty="0" smtClean="0"/>
              <a:t>1. Hand out philosopher packets</a:t>
            </a:r>
          </a:p>
          <a:p>
            <a:pPr>
              <a:buNone/>
            </a:pPr>
            <a:r>
              <a:rPr lang="en-US" sz="2400" dirty="0"/>
              <a:t>	</a:t>
            </a:r>
            <a:r>
              <a:rPr lang="en-US" sz="2400" dirty="0" smtClean="0"/>
              <a:t>2. Discuss What is Comparative Government</a:t>
            </a:r>
          </a:p>
          <a:p>
            <a:pPr>
              <a:buNone/>
            </a:pPr>
            <a:r>
              <a:rPr lang="en-US" sz="2400" dirty="0"/>
              <a:t>	</a:t>
            </a:r>
            <a:r>
              <a:rPr lang="en-US" sz="2400" dirty="0" smtClean="0"/>
              <a:t>3. Assign readings and question sheets</a:t>
            </a:r>
          </a:p>
          <a:p>
            <a:pPr>
              <a:buNone/>
            </a:pPr>
            <a:r>
              <a:rPr lang="en-US" sz="2400" dirty="0" smtClean="0"/>
              <a:t>Hw: Complete question sheets due Tuesday</a:t>
            </a:r>
          </a:p>
          <a:p>
            <a:pPr>
              <a:buNone/>
            </a:pPr>
            <a:endParaRPr lang="en-US" dirty="0" smtClean="0"/>
          </a:p>
          <a:p>
            <a:endParaRPr lang="en-US" dirty="0"/>
          </a:p>
        </p:txBody>
      </p:sp>
      <p:sp>
        <p:nvSpPr>
          <p:cNvPr id="2" name="Title 1"/>
          <p:cNvSpPr>
            <a:spLocks noGrp="1"/>
          </p:cNvSpPr>
          <p:nvPr>
            <p:ph type="title"/>
          </p:nvPr>
        </p:nvSpPr>
        <p:spPr/>
        <p:txBody>
          <a:bodyPr/>
          <a:lstStyle/>
          <a:p>
            <a:r>
              <a:rPr lang="en-US" b="1" dirty="0" smtClean="0"/>
              <a:t>Comparative Government</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t>EQ: What is MUN?</a:t>
            </a:r>
          </a:p>
          <a:p>
            <a:r>
              <a:rPr lang="en-US" sz="2400" dirty="0" smtClean="0"/>
              <a:t>EU: Understand the importance of MUN and the efforts it will take to become an exceptional delegate.</a:t>
            </a:r>
          </a:p>
          <a:p>
            <a:r>
              <a:rPr lang="en-US" sz="2400" dirty="0" smtClean="0"/>
              <a:t>Agenda:</a:t>
            </a:r>
          </a:p>
          <a:p>
            <a:pPr lvl="1"/>
            <a:r>
              <a:rPr lang="en-US" sz="2000" dirty="0" smtClean="0"/>
              <a:t>1. Review page 7 of MUN manual</a:t>
            </a:r>
          </a:p>
          <a:p>
            <a:pPr lvl="1"/>
            <a:r>
              <a:rPr lang="en-US" sz="2000" dirty="0" smtClean="0"/>
              <a:t>2. Review pages 9 and 10 of helpful websites</a:t>
            </a:r>
          </a:p>
          <a:p>
            <a:pPr lvl="1"/>
            <a:r>
              <a:rPr lang="en-US" sz="2000" dirty="0" smtClean="0"/>
              <a:t>3. Read and discuss Declaration of Human Rights as a class</a:t>
            </a:r>
          </a:p>
          <a:p>
            <a:pPr lvl="2"/>
            <a:r>
              <a:rPr lang="en-US" sz="1600" dirty="0" smtClean="0"/>
              <a:t>Un.org</a:t>
            </a:r>
          </a:p>
          <a:p>
            <a:pPr lvl="1"/>
            <a:r>
              <a:rPr lang="en-US" sz="2000" dirty="0" smtClean="0"/>
              <a:t>4. Tour </a:t>
            </a:r>
            <a:r>
              <a:rPr lang="en-US" sz="2000" dirty="0" err="1" smtClean="0"/>
              <a:t>MUNiSQ</a:t>
            </a:r>
            <a:r>
              <a:rPr lang="en-US" sz="2000" dirty="0" smtClean="0"/>
              <a:t> site</a:t>
            </a:r>
          </a:p>
          <a:p>
            <a:pPr lvl="2"/>
            <a:r>
              <a:rPr lang="en-US" sz="1600" dirty="0" smtClean="0"/>
              <a:t>UN Dispatch- Choose one forum you are interested in and review one story from it. Write a brief summary and present to the class.</a:t>
            </a:r>
          </a:p>
          <a:p>
            <a:r>
              <a:rPr lang="en-US" sz="2400" dirty="0" smtClean="0"/>
              <a:t>Hw; Finish summary for Tuesday</a:t>
            </a:r>
          </a:p>
          <a:p>
            <a:endParaRPr lang="en-US" dirty="0"/>
          </a:p>
        </p:txBody>
      </p:sp>
      <p:sp>
        <p:nvSpPr>
          <p:cNvPr id="2" name="Title 1"/>
          <p:cNvSpPr>
            <a:spLocks noGrp="1"/>
          </p:cNvSpPr>
          <p:nvPr>
            <p:ph type="title"/>
          </p:nvPr>
        </p:nvSpPr>
        <p:spPr/>
        <p:txBody>
          <a:bodyPr/>
          <a:lstStyle/>
          <a:p>
            <a:r>
              <a:rPr lang="en-US" b="1" dirty="0" smtClean="0"/>
              <a:t>Model United Nations (MUN)</a:t>
            </a: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World History III</a:t>
            </a:r>
            <a:endParaRPr lang="en-US" b="1" dirty="0"/>
          </a:p>
        </p:txBody>
      </p:sp>
      <p:sp>
        <p:nvSpPr>
          <p:cNvPr id="3" name="Content Placeholder 2"/>
          <p:cNvSpPr>
            <a:spLocks noGrp="1"/>
          </p:cNvSpPr>
          <p:nvPr>
            <p:ph idx="1"/>
          </p:nvPr>
        </p:nvSpPr>
        <p:spPr/>
        <p:txBody>
          <a:bodyPr>
            <a:normAutofit lnSpcReduction="10000"/>
          </a:bodyPr>
          <a:lstStyle/>
          <a:p>
            <a:r>
              <a:rPr lang="en-US" dirty="0" smtClean="0"/>
              <a:t>EQ: What is history and why should we study it?</a:t>
            </a:r>
          </a:p>
          <a:p>
            <a:r>
              <a:rPr lang="en-US" dirty="0" smtClean="0"/>
              <a:t>EU: Students will develop an understanding of what history is and why we study it.</a:t>
            </a:r>
          </a:p>
          <a:p>
            <a:r>
              <a:rPr lang="en-US" sz="2400" dirty="0" smtClean="0"/>
              <a:t>Agenda: </a:t>
            </a:r>
          </a:p>
          <a:p>
            <a:pPr lvl="1"/>
            <a:r>
              <a:rPr lang="en-US" sz="2000" dirty="0" smtClean="0"/>
              <a:t>1. Homework review-Chapter of interest</a:t>
            </a:r>
          </a:p>
          <a:p>
            <a:pPr lvl="1"/>
            <a:r>
              <a:rPr lang="en-US" sz="2000" dirty="0" smtClean="0"/>
              <a:t>2. Introduce primary/secondary sources-PPT</a:t>
            </a:r>
          </a:p>
          <a:p>
            <a:pPr lvl="1"/>
            <a:r>
              <a:rPr lang="en-US" sz="2000" dirty="0" smtClean="0"/>
              <a:t>3. Partner interviews</a:t>
            </a:r>
          </a:p>
          <a:p>
            <a:pPr lvl="1"/>
            <a:r>
              <a:rPr lang="en-US" sz="2000" dirty="0" smtClean="0"/>
              <a:t>4. Develop parent questions- questions relating them to a primary source</a:t>
            </a:r>
            <a:endParaRPr lang="en-US" sz="2400" dirty="0" smtClean="0"/>
          </a:p>
          <a:p>
            <a:r>
              <a:rPr lang="en-US" sz="2400" dirty="0" smtClean="0"/>
              <a:t>Hw: Interview parents-interviews presented on Tuesday</a:t>
            </a:r>
            <a:endParaRPr lang="en-US" sz="2000" dirty="0" smtClean="0"/>
          </a:p>
          <a:p>
            <a:pPr lvl="1"/>
            <a:endParaRPr lang="en-US" sz="2000" dirty="0" smtClean="0"/>
          </a:p>
          <a:p>
            <a:pPr lvl="1"/>
            <a:endParaRPr lang="en-US" dirty="0"/>
          </a:p>
        </p:txBody>
      </p:sp>
      <p:pic>
        <p:nvPicPr>
          <p:cNvPr id="4" name="Picture 2" descr="D:\East Asia\th.jpg"/>
          <p:cNvPicPr>
            <a:picLocks noChangeAspect="1" noChangeArrowheads="1"/>
          </p:cNvPicPr>
          <p:nvPr/>
        </p:nvPicPr>
        <p:blipFill>
          <a:blip r:embed="rId2"/>
          <a:srcRect/>
          <a:stretch>
            <a:fillRect/>
          </a:stretch>
        </p:blipFill>
        <p:spPr bwMode="auto">
          <a:xfrm>
            <a:off x="7315200" y="381000"/>
            <a:ext cx="1047750" cy="1047750"/>
          </a:xfrm>
          <a:prstGeom prst="rect">
            <a:avLst/>
          </a:prstGeom>
          <a:noFill/>
        </p:spPr>
      </p:pic>
      <p:pic>
        <p:nvPicPr>
          <p:cNvPr id="5" name="Picture 2" descr="C:\Users\qiss\Desktop\mmexport1405646437527 (2).jpg"/>
          <p:cNvPicPr>
            <a:picLocks noChangeAspect="1" noChangeArrowheads="1"/>
          </p:cNvPicPr>
          <p:nvPr/>
        </p:nvPicPr>
        <p:blipFill>
          <a:blip r:embed="rId3" cstate="print"/>
          <a:stretch>
            <a:fillRect/>
          </a:stretch>
        </p:blipFill>
        <p:spPr bwMode="auto">
          <a:xfrm>
            <a:off x="5181600" y="228600"/>
            <a:ext cx="851297" cy="1135063"/>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463</TotalTime>
  <Words>320</Words>
  <Application>Microsoft Office PowerPoint</Application>
  <PresentationFormat>On-screen Show (4:3)</PresentationFormat>
  <Paragraphs>36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Advisory</vt:lpstr>
      <vt:lpstr>Comparative Government</vt:lpstr>
      <vt:lpstr>Model United Nations (MUN)</vt:lpstr>
      <vt:lpstr>Slide 4</vt:lpstr>
      <vt:lpstr>World History III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cp:revision>
  <dcterms:created xsi:type="dcterms:W3CDTF">2014-08-13T23:37:45Z</dcterms:created>
  <dcterms:modified xsi:type="dcterms:W3CDTF">2014-08-14T23:16:30Z</dcterms:modified>
</cp:coreProperties>
</file>