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0" r:id="rId6"/>
    <p:sldId id="261" r:id="rId7"/>
    <p:sldId id="259" r:id="rId8"/>
    <p:sldId id="262" r:id="rId9"/>
    <p:sldId id="264" r:id="rId10"/>
    <p:sldId id="268" r:id="rId11"/>
    <p:sldId id="270" r:id="rId12"/>
    <p:sldId id="269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FE05-EF92-4AE7-89CA-2F1E1B5CB1DE}" type="datetimeFigureOut">
              <a:rPr lang="de-DE" smtClean="0"/>
              <a:pPr/>
              <a:t>16.09.2013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09DE8-F732-45BB-9C1E-3731E5D8E5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0859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FE05-EF92-4AE7-89CA-2F1E1B5CB1DE}" type="datetimeFigureOut">
              <a:rPr lang="de-DE" smtClean="0"/>
              <a:pPr/>
              <a:t>16.09.2013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09DE8-F732-45BB-9C1E-3731E5D8E5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8043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FE05-EF92-4AE7-89CA-2F1E1B5CB1DE}" type="datetimeFigureOut">
              <a:rPr lang="de-DE" smtClean="0"/>
              <a:pPr/>
              <a:t>16.09.2013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09DE8-F732-45BB-9C1E-3731E5D8E5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7401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FE05-EF92-4AE7-89CA-2F1E1B5CB1DE}" type="datetimeFigureOut">
              <a:rPr lang="de-DE" smtClean="0"/>
              <a:pPr/>
              <a:t>16.09.2013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09DE8-F732-45BB-9C1E-3731E5D8E5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6674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FE05-EF92-4AE7-89CA-2F1E1B5CB1DE}" type="datetimeFigureOut">
              <a:rPr lang="de-DE" smtClean="0"/>
              <a:pPr/>
              <a:t>16.09.2013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09DE8-F732-45BB-9C1E-3731E5D8E5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9196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FE05-EF92-4AE7-89CA-2F1E1B5CB1DE}" type="datetimeFigureOut">
              <a:rPr lang="de-DE" smtClean="0"/>
              <a:pPr/>
              <a:t>16.09.2013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09DE8-F732-45BB-9C1E-3731E5D8E5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1979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FE05-EF92-4AE7-89CA-2F1E1B5CB1DE}" type="datetimeFigureOut">
              <a:rPr lang="de-DE" smtClean="0"/>
              <a:pPr/>
              <a:t>16.09.2013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09DE8-F732-45BB-9C1E-3731E5D8E5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8985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FE05-EF92-4AE7-89CA-2F1E1B5CB1DE}" type="datetimeFigureOut">
              <a:rPr lang="de-DE" smtClean="0"/>
              <a:pPr/>
              <a:t>16.09.2013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09DE8-F732-45BB-9C1E-3731E5D8E5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9174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FE05-EF92-4AE7-89CA-2F1E1B5CB1DE}" type="datetimeFigureOut">
              <a:rPr lang="de-DE" smtClean="0"/>
              <a:pPr/>
              <a:t>16.09.2013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09DE8-F732-45BB-9C1E-3731E5D8E5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1403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FE05-EF92-4AE7-89CA-2F1E1B5CB1DE}" type="datetimeFigureOut">
              <a:rPr lang="de-DE" smtClean="0"/>
              <a:pPr/>
              <a:t>16.09.2013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09DE8-F732-45BB-9C1E-3731E5D8E5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4429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FE05-EF92-4AE7-89CA-2F1E1B5CB1DE}" type="datetimeFigureOut">
              <a:rPr lang="de-DE" smtClean="0"/>
              <a:pPr/>
              <a:t>16.09.2013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09DE8-F732-45BB-9C1E-3731E5D8E5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155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DFE05-EF92-4AE7-89CA-2F1E1B5CB1DE}" type="datetimeFigureOut">
              <a:rPr lang="de-DE" smtClean="0"/>
              <a:pPr/>
              <a:t>16.09.2013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09DE8-F732-45BB-9C1E-3731E5D8E5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5026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Child Labor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Sally</a:t>
            </a:r>
          </a:p>
          <a:p>
            <a:r>
              <a:rPr lang="de-DE" dirty="0" err="1" smtClean="0"/>
              <a:t>Soo</a:t>
            </a:r>
            <a:r>
              <a:rPr lang="de-DE" dirty="0" smtClean="0"/>
              <a:t> Min</a:t>
            </a:r>
          </a:p>
          <a:p>
            <a:r>
              <a:rPr lang="de-DE" dirty="0" smtClean="0"/>
              <a:t>Julia</a:t>
            </a:r>
          </a:p>
        </p:txBody>
      </p:sp>
    </p:spTree>
    <p:extLst>
      <p:ext uri="{BB962C8B-B14F-4D97-AF65-F5344CB8AC3E}">
        <p14:creationId xmlns:p14="http://schemas.microsoft.com/office/powerpoint/2010/main" xmlns="" val="266792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Child Labor Problems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641379"/>
          </a:xfrm>
        </p:spPr>
        <p:txBody>
          <a:bodyPr>
            <a:normAutofit fontScale="55000" lnSpcReduction="20000"/>
          </a:bodyPr>
          <a:lstStyle/>
          <a:p>
            <a:r>
              <a:rPr lang="de-DE" altLang="ko-KR" dirty="0" smtClean="0"/>
              <a:t>More than </a:t>
            </a:r>
            <a:r>
              <a:rPr lang="en-US" altLang="ko-KR" dirty="0" smtClean="0"/>
              <a:t>215,000,000 children who undergo ago of 5~14 are still suffering from child labor in more than 76 countries.</a:t>
            </a:r>
          </a:p>
          <a:p>
            <a:r>
              <a:rPr lang="en-US" altLang="ko-KR" dirty="0" smtClean="0"/>
              <a:t>Earn average $3.3 per week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Bonded labor in Middle East(e.g. India, Saudi </a:t>
            </a:r>
            <a:r>
              <a:rPr lang="en-US" altLang="ko-KR" dirty="0" err="1" smtClean="0"/>
              <a:t>Arbia</a:t>
            </a:r>
            <a:r>
              <a:rPr lang="en-US" altLang="ko-KR" dirty="0" smtClean="0"/>
              <a:t>) </a:t>
            </a:r>
          </a:p>
          <a:p>
            <a:pPr>
              <a:buNone/>
            </a:pPr>
            <a:r>
              <a:rPr lang="en-US" altLang="ko-KR" dirty="0" smtClean="0"/>
              <a:t>      - work in textile(e.g. carpet), Silverwork, floriculture and cigarette industries</a:t>
            </a:r>
          </a:p>
          <a:p>
            <a:pPr>
              <a:buNone/>
            </a:pPr>
            <a:r>
              <a:rPr lang="en-US" altLang="ko-KR" dirty="0" smtClean="0"/>
              <a:t>      - to pay parent’s debts </a:t>
            </a:r>
          </a:p>
          <a:p>
            <a:pPr>
              <a:buNone/>
            </a:pPr>
            <a:endParaRPr lang="de-DE" altLang="ko-KR" dirty="0" smtClean="0"/>
          </a:p>
          <a:p>
            <a:r>
              <a:rPr lang="de-DE" altLang="ko-KR" dirty="0" smtClean="0"/>
              <a:t>Coffee and cocoa labor</a:t>
            </a:r>
          </a:p>
          <a:p>
            <a:pPr>
              <a:buNone/>
            </a:pPr>
            <a:r>
              <a:rPr lang="de-DE" altLang="ko-KR" dirty="0" smtClean="0"/>
              <a:t>        - earn less than $1 per day </a:t>
            </a:r>
          </a:p>
          <a:p>
            <a:pPr>
              <a:buNone/>
            </a:pPr>
            <a:r>
              <a:rPr lang="de-DE" altLang="ko-KR" dirty="0" smtClean="0"/>
              <a:t>        - get only 0.5 % of profit</a:t>
            </a:r>
          </a:p>
          <a:p>
            <a:endParaRPr lang="de-DE" altLang="ko-KR" dirty="0" smtClean="0"/>
          </a:p>
          <a:p>
            <a:r>
              <a:rPr lang="de-DE" altLang="ko-KR" dirty="0" smtClean="0"/>
              <a:t>Nike labor in Pakistan, Nepal </a:t>
            </a:r>
          </a:p>
          <a:p>
            <a:pPr>
              <a:buNone/>
            </a:pPr>
            <a:r>
              <a:rPr lang="en-US" altLang="ko-KR" dirty="0" smtClean="0"/>
              <a:t>       - exploited child labor to make</a:t>
            </a:r>
          </a:p>
          <a:p>
            <a:pPr>
              <a:buNone/>
            </a:pPr>
            <a:r>
              <a:rPr lang="en-US" altLang="ko-KR" dirty="0" smtClean="0"/>
              <a:t>         soccer balls in harsh condition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de-DE" altLang="ko-KR" dirty="0" smtClean="0"/>
          </a:p>
          <a:p>
            <a:endParaRPr lang="de-DE" dirty="0"/>
          </a:p>
        </p:txBody>
      </p:sp>
      <p:pic>
        <p:nvPicPr>
          <p:cNvPr id="5" name="그림 4" descr="thCAJV6PH4.jpg"/>
          <p:cNvPicPr>
            <a:picLocks noChangeAspect="1"/>
          </p:cNvPicPr>
          <p:nvPr/>
        </p:nvPicPr>
        <p:blipFill>
          <a:blip r:embed="rId2" cstate="print"/>
          <a:srcRect r="2643"/>
          <a:stretch>
            <a:fillRect/>
          </a:stretch>
        </p:blipFill>
        <p:spPr>
          <a:xfrm>
            <a:off x="3779912" y="4077072"/>
            <a:ext cx="2582773" cy="2652886"/>
          </a:xfrm>
          <a:prstGeom prst="rect">
            <a:avLst/>
          </a:prstGeom>
        </p:spPr>
      </p:pic>
      <p:pic>
        <p:nvPicPr>
          <p:cNvPr id="7" name="그림 6" descr="paki.png"/>
          <p:cNvPicPr>
            <a:picLocks noChangeAspect="1"/>
          </p:cNvPicPr>
          <p:nvPr/>
        </p:nvPicPr>
        <p:blipFill>
          <a:blip r:embed="rId3" cstate="print"/>
          <a:srcRect l="22903" r="6623" b="8913"/>
          <a:stretch>
            <a:fillRect/>
          </a:stretch>
        </p:blipFill>
        <p:spPr>
          <a:xfrm>
            <a:off x="6300192" y="4077667"/>
            <a:ext cx="2736304" cy="266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7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heres-a-map-of-child-labor-risk-across-the-worl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424936" cy="6325842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836712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latin typeface="times" pitchFamily="18" charset="0"/>
                <a:cs typeface="times" pitchFamily="18" charset="0"/>
              </a:rPr>
              <a:t>Child labor rate</a:t>
            </a:r>
            <a:endParaRPr lang="ko-KR" altLang="en-US" sz="4000" b="1" dirty="0"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Ending</a:t>
            </a:r>
            <a:r>
              <a:rPr lang="de-DE" dirty="0" smtClean="0"/>
              <a:t> Child Labor?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713387"/>
          </a:xfrm>
        </p:spPr>
        <p:txBody>
          <a:bodyPr>
            <a:normAutofit/>
          </a:bodyPr>
          <a:lstStyle/>
          <a:p>
            <a:r>
              <a:rPr lang="de-DE" sz="2600" dirty="0" smtClean="0"/>
              <a:t>Buy fair trade items (e.g. Coffe, chocolate) </a:t>
            </a:r>
          </a:p>
          <a:p>
            <a:r>
              <a:rPr lang="de-DE" sz="2600" dirty="0" smtClean="0"/>
              <a:t>Hold more child care campaigns </a:t>
            </a:r>
          </a:p>
          <a:p>
            <a:r>
              <a:rPr lang="de-DE" altLang="ko-KR" sz="2600" dirty="0" smtClean="0"/>
              <a:t>Construct schools to support education </a:t>
            </a:r>
            <a:endParaRPr lang="de-DE" sz="2600" dirty="0" smtClean="0"/>
          </a:p>
          <a:p>
            <a:r>
              <a:rPr lang="de-DE" sz="2600" dirty="0" smtClean="0"/>
              <a:t>Give finical support regulary</a:t>
            </a:r>
          </a:p>
          <a:p>
            <a:r>
              <a:rPr lang="de-DE" sz="2600" dirty="0" smtClean="0"/>
              <a:t>Fully enforce human rights</a:t>
            </a:r>
          </a:p>
          <a:p>
            <a:r>
              <a:rPr lang="de-DE" sz="2600" dirty="0" smtClean="0"/>
              <a:t>More involvement from organisations(e.g. World vision, unicef, save the children)</a:t>
            </a:r>
          </a:p>
          <a:p>
            <a:r>
              <a:rPr lang="de-DE" altLang="ko-KR" sz="2600" dirty="0" smtClean="0"/>
              <a:t>Stronger punishment </a:t>
            </a:r>
          </a:p>
          <a:p>
            <a:pPr>
              <a:buNone/>
            </a:pPr>
            <a:r>
              <a:rPr lang="de-DE" altLang="ko-KR" sz="2600" dirty="0" smtClean="0"/>
              <a:t>for employers who hire</a:t>
            </a:r>
          </a:p>
          <a:p>
            <a:pPr>
              <a:buNone/>
            </a:pPr>
            <a:r>
              <a:rPr lang="de-DE" altLang="ko-KR" sz="2600" dirty="0" smtClean="0"/>
              <a:t> children</a:t>
            </a:r>
            <a:endParaRPr lang="de-DE" sz="2600" dirty="0" smtClean="0"/>
          </a:p>
        </p:txBody>
      </p:sp>
      <p:pic>
        <p:nvPicPr>
          <p:cNvPr id="4" name="그림 3" descr="Untitled-1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4437112"/>
            <a:ext cx="4211960" cy="225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644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Causes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Child Labor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Lack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protection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government</a:t>
            </a:r>
            <a:endParaRPr lang="de-DE" dirty="0" smtClean="0"/>
          </a:p>
          <a:p>
            <a:r>
              <a:rPr lang="de-DE" dirty="0" err="1" smtClean="0"/>
              <a:t>Poverty</a:t>
            </a:r>
            <a:r>
              <a:rPr lang="de-DE" dirty="0" smtClean="0"/>
              <a:t> </a:t>
            </a:r>
          </a:p>
          <a:p>
            <a:r>
              <a:rPr lang="de-DE" dirty="0" smtClean="0"/>
              <a:t>Parental </a:t>
            </a:r>
            <a:r>
              <a:rPr lang="de-DE" dirty="0" err="1" smtClean="0"/>
              <a:t>illiteracy</a:t>
            </a:r>
            <a:r>
              <a:rPr lang="de-DE" dirty="0" smtClean="0"/>
              <a:t> </a:t>
            </a:r>
          </a:p>
          <a:p>
            <a:r>
              <a:rPr lang="en-US" altLang="ko-KR" dirty="0" smtClean="0"/>
              <a:t>Overpopulation</a:t>
            </a:r>
          </a:p>
          <a:p>
            <a:r>
              <a:rPr lang="en-US" altLang="ko-KR" dirty="0" smtClean="0"/>
              <a:t>Unemployment of elders </a:t>
            </a:r>
          </a:p>
          <a:p>
            <a:r>
              <a:rPr lang="en-US" altLang="ko-KR" dirty="0" smtClean="0"/>
              <a:t>Absence of parents(orphans)</a:t>
            </a:r>
            <a:endParaRPr lang="de-DE" dirty="0"/>
          </a:p>
        </p:txBody>
      </p:sp>
      <p:pic>
        <p:nvPicPr>
          <p:cNvPr id="4" name="그림 3" descr="USAchil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789040"/>
            <a:ext cx="3239608" cy="283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580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Jobs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00"/>
                </a:solidFill>
              </a:rPr>
              <a:t>Glass </a:t>
            </a:r>
            <a:r>
              <a:rPr lang="de-DE" dirty="0" err="1">
                <a:solidFill>
                  <a:srgbClr val="FFFF00"/>
                </a:solidFill>
              </a:rPr>
              <a:t>making</a:t>
            </a:r>
            <a:endParaRPr lang="de-DE" dirty="0">
              <a:solidFill>
                <a:srgbClr val="FFFF00"/>
              </a:solidFill>
            </a:endParaRPr>
          </a:p>
          <a:p>
            <a:r>
              <a:rPr lang="de-DE" dirty="0" smtClean="0"/>
              <a:t>Matchgirls</a:t>
            </a:r>
          </a:p>
          <a:p>
            <a:r>
              <a:rPr lang="de-DE" dirty="0" err="1" smtClean="0">
                <a:solidFill>
                  <a:srgbClr val="FFFF00"/>
                </a:solidFill>
              </a:rPr>
              <a:t>Factories</a:t>
            </a:r>
            <a:endParaRPr lang="de-DE" dirty="0" smtClean="0">
              <a:solidFill>
                <a:srgbClr val="FFFF00"/>
              </a:solidFill>
            </a:endParaRPr>
          </a:p>
          <a:p>
            <a:r>
              <a:rPr lang="de-DE" dirty="0" smtClean="0"/>
              <a:t>Farm </a:t>
            </a:r>
            <a:r>
              <a:rPr lang="de-DE" dirty="0" err="1" smtClean="0"/>
              <a:t>work</a:t>
            </a:r>
            <a:endParaRPr lang="de-DE" dirty="0" smtClean="0"/>
          </a:p>
          <a:p>
            <a:r>
              <a:rPr lang="de-DE" dirty="0" smtClean="0">
                <a:solidFill>
                  <a:srgbClr val="FFFF00"/>
                </a:solidFill>
              </a:rPr>
              <a:t>Mining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Prostitution</a:t>
            </a:r>
          </a:p>
          <a:p>
            <a:r>
              <a:rPr lang="de-DE" dirty="0" err="1" smtClean="0">
                <a:solidFill>
                  <a:srgbClr val="FFFF00"/>
                </a:solidFill>
              </a:rPr>
              <a:t>Chimney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sweepers</a:t>
            </a:r>
            <a:endParaRPr lang="de-DE" dirty="0" smtClean="0">
              <a:solidFill>
                <a:srgbClr val="FFFF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364088" y="1573730"/>
            <a:ext cx="3744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 smtClean="0"/>
              <a:t>Making </a:t>
            </a:r>
            <a:r>
              <a:rPr lang="de-DE" sz="3200" dirty="0" err="1" smtClean="0"/>
              <a:t>roads</a:t>
            </a:r>
            <a:endParaRPr lang="de-DE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 err="1" smtClean="0"/>
              <a:t>Shoe</a:t>
            </a:r>
            <a:r>
              <a:rPr lang="de-DE" sz="3200" dirty="0" smtClean="0"/>
              <a:t> </a:t>
            </a:r>
            <a:r>
              <a:rPr lang="de-DE" sz="3200" dirty="0" err="1" smtClean="0"/>
              <a:t>blacks</a:t>
            </a:r>
            <a:endParaRPr lang="de-DE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 err="1" smtClean="0"/>
              <a:t>Errand</a:t>
            </a:r>
            <a:r>
              <a:rPr lang="de-DE" sz="3200" dirty="0" smtClean="0"/>
              <a:t> </a:t>
            </a:r>
            <a:r>
              <a:rPr lang="de-DE" sz="3200" dirty="0" err="1" smtClean="0"/>
              <a:t>boys</a:t>
            </a:r>
            <a:endParaRPr lang="de-DE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 err="1" smtClean="0"/>
              <a:t>Flower</a:t>
            </a:r>
            <a:r>
              <a:rPr lang="de-DE" sz="3200" dirty="0" smtClean="0"/>
              <a:t> </a:t>
            </a:r>
            <a:r>
              <a:rPr lang="de-DE" sz="3200" dirty="0" err="1" smtClean="0"/>
              <a:t>selling</a:t>
            </a:r>
            <a:endParaRPr lang="de-DE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 err="1" smtClean="0"/>
              <a:t>Newsies</a:t>
            </a:r>
            <a:endParaRPr lang="de-DE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56"/>
          <a:stretch>
            <a:fillRect/>
          </a:stretch>
        </p:blipFill>
        <p:spPr>
          <a:xfrm>
            <a:off x="5868144" y="4221088"/>
            <a:ext cx="2448272" cy="243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7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Working </a:t>
            </a:r>
            <a:r>
              <a:rPr lang="de-DE" dirty="0" err="1" smtClean="0"/>
              <a:t>Conditions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M</a:t>
            </a:r>
            <a:r>
              <a:rPr lang="en-US" sz="2000" dirty="0" err="1" smtClean="0"/>
              <a:t>inimal</a:t>
            </a:r>
            <a:r>
              <a:rPr lang="de-DE" sz="2000" dirty="0" smtClean="0"/>
              <a:t> </a:t>
            </a:r>
            <a:r>
              <a:rPr lang="de-DE" sz="2000" dirty="0" err="1" smtClean="0"/>
              <a:t>or</a:t>
            </a:r>
            <a:r>
              <a:rPr lang="de-DE" sz="2000" dirty="0"/>
              <a:t> </a:t>
            </a:r>
            <a:r>
              <a:rPr lang="de-DE" sz="2000" dirty="0" err="1" smtClean="0"/>
              <a:t>often</a:t>
            </a:r>
            <a:r>
              <a:rPr lang="de-DE" sz="2000" dirty="0" smtClean="0"/>
              <a:t> NO </a:t>
            </a:r>
            <a:r>
              <a:rPr lang="de-DE" sz="2000" dirty="0" err="1" smtClean="0"/>
              <a:t>pay</a:t>
            </a:r>
            <a:r>
              <a:rPr lang="de-DE" sz="2000" dirty="0" smtClean="0"/>
              <a:t> </a:t>
            </a:r>
            <a:r>
              <a:rPr lang="de-DE" sz="2000" dirty="0" err="1" smtClean="0"/>
              <a:t>at</a:t>
            </a:r>
            <a:r>
              <a:rPr lang="de-DE" sz="2000" dirty="0" smtClean="0"/>
              <a:t> all</a:t>
            </a:r>
          </a:p>
          <a:p>
            <a:r>
              <a:rPr lang="de-DE" sz="2000" dirty="0" smtClean="0"/>
              <a:t>Long </a:t>
            </a:r>
            <a:r>
              <a:rPr lang="de-DE" sz="2000" dirty="0" err="1" smtClean="0"/>
              <a:t>working</a:t>
            </a:r>
            <a:r>
              <a:rPr lang="de-DE" sz="2000" dirty="0" smtClean="0"/>
              <a:t> </a:t>
            </a:r>
            <a:r>
              <a:rPr lang="de-DE" sz="2000" dirty="0" err="1" smtClean="0"/>
              <a:t>hours</a:t>
            </a:r>
            <a:r>
              <a:rPr lang="de-DE" sz="2000" dirty="0" smtClean="0"/>
              <a:t>, </a:t>
            </a:r>
            <a:r>
              <a:rPr lang="de-DE" sz="2000" dirty="0" err="1" smtClean="0"/>
              <a:t>up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14-19 </a:t>
            </a:r>
            <a:r>
              <a:rPr lang="de-DE" sz="2000" dirty="0" err="1" smtClean="0"/>
              <a:t>hours</a:t>
            </a:r>
            <a:r>
              <a:rPr lang="de-DE" sz="2000" dirty="0" smtClean="0"/>
              <a:t> a </a:t>
            </a:r>
            <a:r>
              <a:rPr lang="de-DE" sz="2000" dirty="0" err="1" smtClean="0"/>
              <a:t>day</a:t>
            </a:r>
            <a:endParaRPr lang="de-DE" sz="2000" dirty="0" smtClean="0"/>
          </a:p>
          <a:p>
            <a:pPr lvl="1"/>
            <a:r>
              <a:rPr lang="en-US" sz="1800" dirty="0" smtClean="0"/>
              <a:t>One break, or not break at all</a:t>
            </a:r>
            <a:endParaRPr lang="de-DE" sz="1800" dirty="0" smtClean="0"/>
          </a:p>
          <a:p>
            <a:r>
              <a:rPr lang="de-DE" sz="2000" dirty="0" err="1" smtClean="0"/>
              <a:t>Safety</a:t>
            </a:r>
            <a:r>
              <a:rPr lang="de-DE" sz="2000" dirty="0" smtClean="0"/>
              <a:t> </a:t>
            </a:r>
            <a:r>
              <a:rPr lang="de-DE" sz="2000" dirty="0" err="1" smtClean="0"/>
              <a:t>neglected</a:t>
            </a:r>
            <a:endParaRPr lang="de-DE" sz="2000" dirty="0" smtClean="0"/>
          </a:p>
          <a:p>
            <a:pPr lvl="1"/>
            <a:r>
              <a:rPr lang="de-DE" sz="1800" dirty="0" err="1" smtClean="0"/>
              <a:t>Exposed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harmful</a:t>
            </a:r>
            <a:r>
              <a:rPr lang="de-DE" sz="1800" dirty="0" smtClean="0"/>
              <a:t> </a:t>
            </a:r>
            <a:r>
              <a:rPr lang="de-DE" sz="1800" dirty="0" err="1" smtClean="0"/>
              <a:t>chemicals</a:t>
            </a:r>
            <a:endParaRPr lang="de-DE" sz="1800" dirty="0"/>
          </a:p>
          <a:p>
            <a:pPr lvl="1"/>
            <a:r>
              <a:rPr lang="de-DE" sz="1800" dirty="0" err="1" smtClean="0"/>
              <a:t>Worked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dangerous</a:t>
            </a:r>
            <a:r>
              <a:rPr lang="de-DE" sz="1800" dirty="0" smtClean="0"/>
              <a:t> </a:t>
            </a:r>
            <a:r>
              <a:rPr lang="de-DE" sz="1800" dirty="0" err="1" smtClean="0"/>
              <a:t>machines</a:t>
            </a:r>
            <a:r>
              <a:rPr lang="de-DE" sz="1800" dirty="0" smtClean="0"/>
              <a:t>, </a:t>
            </a:r>
            <a:r>
              <a:rPr lang="de-DE" sz="1800" dirty="0" err="1" smtClean="0"/>
              <a:t>resulting</a:t>
            </a:r>
            <a:r>
              <a:rPr lang="de-DE" sz="1800" dirty="0" smtClean="0"/>
              <a:t> in </a:t>
            </a:r>
            <a:r>
              <a:rPr lang="de-DE" sz="1800" dirty="0" err="1" smtClean="0"/>
              <a:t>injury</a:t>
            </a:r>
            <a:r>
              <a:rPr lang="de-DE" sz="1800" dirty="0" smtClean="0"/>
              <a:t> </a:t>
            </a:r>
            <a:r>
              <a:rPr lang="de-DE" sz="1800" dirty="0" err="1" smtClean="0"/>
              <a:t>or</a:t>
            </a:r>
            <a:r>
              <a:rPr lang="de-DE" sz="1800" dirty="0" smtClean="0"/>
              <a:t> </a:t>
            </a:r>
            <a:r>
              <a:rPr lang="de-DE" sz="1800" dirty="0" err="1" smtClean="0"/>
              <a:t>death</a:t>
            </a:r>
            <a:endParaRPr lang="de-DE" sz="1800" dirty="0" smtClean="0"/>
          </a:p>
          <a:p>
            <a:r>
              <a:rPr lang="en-US" sz="2000" dirty="0" smtClean="0"/>
              <a:t>Well-being neglected</a:t>
            </a:r>
          </a:p>
          <a:p>
            <a:pPr lvl="1"/>
            <a:r>
              <a:rPr lang="en-US" sz="1800" dirty="0" smtClean="0"/>
              <a:t>Often too tired to return home and slept in the </a:t>
            </a:r>
          </a:p>
          <a:p>
            <a:pPr lvl="1">
              <a:buNone/>
            </a:pPr>
            <a:r>
              <a:rPr lang="en-US" sz="1800" dirty="0" smtClean="0"/>
              <a:t>      factory</a:t>
            </a:r>
          </a:p>
          <a:p>
            <a:pPr lvl="1"/>
            <a:r>
              <a:rPr lang="en-US" sz="1800" dirty="0" smtClean="0"/>
              <a:t>No food or water provided</a:t>
            </a:r>
          </a:p>
          <a:p>
            <a:pPr lvl="1"/>
            <a:r>
              <a:rPr lang="en-US" sz="1800" dirty="0" smtClean="0"/>
              <a:t>Abused(verbally or physically)</a:t>
            </a:r>
          </a:p>
          <a:p>
            <a:pPr lvl="1"/>
            <a:r>
              <a:rPr lang="en-US" sz="1800" dirty="0" smtClean="0"/>
              <a:t>Punished harshly for small mistakes</a:t>
            </a:r>
          </a:p>
          <a:p>
            <a:pPr marL="0" indent="0">
              <a:buNone/>
            </a:pPr>
            <a:endParaRPr lang="de-DE" sz="2400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4" name="그림 3" descr="atel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4500" y="3789040"/>
            <a:ext cx="2845717" cy="29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12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Matchgirl Strikes </a:t>
            </a:r>
            <a:r>
              <a:rPr lang="de-DE" dirty="0" err="1" smtClean="0"/>
              <a:t>of</a:t>
            </a:r>
            <a:r>
              <a:rPr lang="de-DE" dirty="0" smtClean="0"/>
              <a:t> 1888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Caused by poor working conditions in the match factory</a:t>
            </a:r>
          </a:p>
          <a:p>
            <a:pPr lvl="1"/>
            <a:r>
              <a:rPr lang="en-US" sz="1800" dirty="0" smtClean="0"/>
              <a:t>14hr work days, poor pay, excessive fines, sever health complications (white phosphorus)</a:t>
            </a:r>
          </a:p>
          <a:p>
            <a:r>
              <a:rPr lang="en-US" sz="2000" dirty="0" smtClean="0"/>
              <a:t>Approximately 1,400 women and girls refused to work by the end of the first day (of the strike)</a:t>
            </a:r>
          </a:p>
          <a:p>
            <a:r>
              <a:rPr lang="en-US" sz="2000" dirty="0" smtClean="0"/>
              <a:t>4 days after the start, the factory had stopped working all together</a:t>
            </a:r>
          </a:p>
          <a:p>
            <a:r>
              <a:rPr lang="en-US" sz="2000" dirty="0" smtClean="0"/>
              <a:t>The Management of the company was nervous of the public and agreed to the new terms</a:t>
            </a:r>
          </a:p>
          <a:p>
            <a:pPr lvl="1"/>
            <a:r>
              <a:rPr lang="en-US" sz="1800" dirty="0" smtClean="0"/>
              <a:t>Fines were abolished, meals to be taken in </a:t>
            </a:r>
          </a:p>
          <a:p>
            <a:pPr lvl="1">
              <a:buNone/>
            </a:pPr>
            <a:r>
              <a:rPr lang="en-US" sz="1800" dirty="0" smtClean="0"/>
              <a:t>Separate rooms (food could not be </a:t>
            </a:r>
          </a:p>
          <a:p>
            <a:pPr lvl="1">
              <a:buNone/>
            </a:pPr>
            <a:r>
              <a:rPr lang="en-US" sz="1800" dirty="0" smtClean="0"/>
              <a:t>contaminated by phosphorus)</a:t>
            </a:r>
          </a:p>
        </p:txBody>
      </p:sp>
      <p:pic>
        <p:nvPicPr>
          <p:cNvPr id="4" name="그림 3" descr="match-girls-1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017658"/>
            <a:ext cx="3571676" cy="26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500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Newsboy</a:t>
            </a:r>
            <a:r>
              <a:rPr lang="de-DE" dirty="0" smtClean="0"/>
              <a:t> Strike </a:t>
            </a:r>
            <a:r>
              <a:rPr lang="de-DE" dirty="0" err="1" smtClean="0"/>
              <a:t>of</a:t>
            </a:r>
            <a:r>
              <a:rPr lang="de-DE" dirty="0" smtClean="0"/>
              <a:t> 1899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600200"/>
            <a:ext cx="6491064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Strike lead by Kid Blink</a:t>
            </a:r>
          </a:p>
          <a:p>
            <a:pPr lvl="1"/>
            <a:r>
              <a:rPr lang="en-US" sz="2000" dirty="0" smtClean="0"/>
              <a:t>So called because he was blind in one eye</a:t>
            </a:r>
          </a:p>
          <a:p>
            <a:pPr lvl="1"/>
            <a:r>
              <a:rPr lang="en-US" sz="2000" dirty="0" smtClean="0"/>
              <a:t>Real name: Louis </a:t>
            </a:r>
            <a:r>
              <a:rPr lang="en-US" sz="2000" dirty="0" err="1" smtClean="0"/>
              <a:t>Ballatt</a:t>
            </a:r>
            <a:endParaRPr lang="en-US" sz="2000" dirty="0" smtClean="0"/>
          </a:p>
          <a:p>
            <a:r>
              <a:rPr lang="en-US" sz="2400" dirty="0" smtClean="0"/>
              <a:t>Demonstrated across Brooklyn Bridge, bringing traffic to a standstill</a:t>
            </a:r>
          </a:p>
          <a:p>
            <a:r>
              <a:rPr lang="en-US" sz="2400" dirty="0" smtClean="0"/>
              <a:t>Lasted two weeks, reduced the circulation of the  </a:t>
            </a:r>
            <a:r>
              <a:rPr lang="en-US" sz="2400" i="1" dirty="0" smtClean="0"/>
              <a:t>New York World </a:t>
            </a:r>
            <a:r>
              <a:rPr lang="en-US" sz="2400" dirty="0" smtClean="0"/>
              <a:t>from 360,000 to 125,000</a:t>
            </a:r>
          </a:p>
          <a:p>
            <a:r>
              <a:rPr lang="en-US" sz="2400" dirty="0" smtClean="0"/>
              <a:t>Union disbanded when </a:t>
            </a:r>
            <a:r>
              <a:rPr lang="en-US" sz="2400" i="1" dirty="0" smtClean="0"/>
              <a:t>New York World</a:t>
            </a:r>
          </a:p>
          <a:p>
            <a:pPr>
              <a:buNone/>
            </a:pPr>
            <a:r>
              <a:rPr lang="en-US" sz="2400" dirty="0" smtClean="0"/>
              <a:t>     and </a:t>
            </a:r>
            <a:r>
              <a:rPr lang="en-US" sz="2400" i="1" dirty="0" smtClean="0"/>
              <a:t>New York Morning Journa</a:t>
            </a:r>
            <a:r>
              <a:rPr lang="en-US" sz="2400" dirty="0" smtClean="0"/>
              <a:t>l agreed</a:t>
            </a:r>
          </a:p>
          <a:p>
            <a:pPr>
              <a:buNone/>
            </a:pPr>
            <a:r>
              <a:rPr lang="en-US" sz="2400" smtClean="0"/>
              <a:t>    to </a:t>
            </a:r>
            <a:r>
              <a:rPr lang="en-US" sz="2400" dirty="0" smtClean="0"/>
              <a:t>buy back all unsold papers</a:t>
            </a:r>
          </a:p>
          <a:p>
            <a:endParaRPr lang="de-DE" dirty="0"/>
          </a:p>
        </p:txBody>
      </p:sp>
      <p:pic>
        <p:nvPicPr>
          <p:cNvPr id="6" name="그림 5" descr="newsboystrike1899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1716" y="4509120"/>
            <a:ext cx="3465976" cy="214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04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Child Labor Laws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sz="3000" dirty="0" err="1" smtClean="0"/>
              <a:t>Hired</a:t>
            </a:r>
            <a:r>
              <a:rPr lang="de-DE" sz="3000" dirty="0" smtClean="0"/>
              <a:t> </a:t>
            </a:r>
            <a:r>
              <a:rPr lang="de-DE" sz="3000" dirty="0" err="1" smtClean="0"/>
              <a:t>for</a:t>
            </a:r>
            <a:r>
              <a:rPr lang="de-DE" sz="3000" dirty="0" smtClean="0"/>
              <a:t> </a:t>
            </a:r>
            <a:r>
              <a:rPr lang="de-DE" sz="3000" dirty="0" err="1" smtClean="0"/>
              <a:t>nonagricultural</a:t>
            </a:r>
            <a:r>
              <a:rPr lang="de-DE" sz="3000" dirty="0" smtClean="0"/>
              <a:t> </a:t>
            </a:r>
            <a:r>
              <a:rPr lang="de-DE" sz="3000" dirty="0" err="1" smtClean="0"/>
              <a:t>employment</a:t>
            </a:r>
            <a:r>
              <a:rPr lang="de-DE" sz="3000" dirty="0" smtClean="0"/>
              <a:t> must </a:t>
            </a:r>
            <a:r>
              <a:rPr lang="de-DE" sz="3000" dirty="0" err="1" smtClean="0"/>
              <a:t>be</a:t>
            </a:r>
            <a:r>
              <a:rPr lang="de-DE" sz="3000" dirty="0" smtClean="0"/>
              <a:t> </a:t>
            </a:r>
            <a:r>
              <a:rPr lang="de-DE" sz="3000" dirty="0" err="1" smtClean="0"/>
              <a:t>at</a:t>
            </a:r>
            <a:r>
              <a:rPr lang="de-DE" sz="3000" dirty="0" smtClean="0"/>
              <a:t> least </a:t>
            </a:r>
            <a:r>
              <a:rPr lang="de-DE" sz="3000" dirty="0" err="1" smtClean="0"/>
              <a:t>fourteen</a:t>
            </a:r>
            <a:r>
              <a:rPr lang="de-DE" sz="3000" dirty="0" smtClean="0"/>
              <a:t>. </a:t>
            </a:r>
          </a:p>
          <a:p>
            <a:r>
              <a:rPr lang="de-DE" sz="3000" dirty="0" err="1" smtClean="0"/>
              <a:t>Hours</a:t>
            </a:r>
            <a:r>
              <a:rPr lang="de-DE" sz="3000" dirty="0" smtClean="0"/>
              <a:t> limited</a:t>
            </a:r>
          </a:p>
          <a:p>
            <a:pPr>
              <a:buNone/>
            </a:pPr>
            <a:r>
              <a:rPr lang="de-DE" sz="3000" dirty="0" smtClean="0"/>
              <a:t>	-14 </a:t>
            </a:r>
            <a:r>
              <a:rPr lang="de-DE" sz="3000" dirty="0" err="1" smtClean="0"/>
              <a:t>and</a:t>
            </a:r>
            <a:r>
              <a:rPr lang="de-DE" sz="3000" dirty="0" smtClean="0"/>
              <a:t> 15 </a:t>
            </a:r>
            <a:r>
              <a:rPr lang="de-DE" sz="3000" dirty="0" err="1" smtClean="0"/>
              <a:t>years</a:t>
            </a:r>
            <a:r>
              <a:rPr lang="de-DE" sz="3000" dirty="0" smtClean="0"/>
              <a:t> </a:t>
            </a:r>
            <a:r>
              <a:rPr lang="de-DE" sz="3000" dirty="0" err="1" smtClean="0"/>
              <a:t>of</a:t>
            </a:r>
            <a:r>
              <a:rPr lang="de-DE" sz="3000" dirty="0" smtClean="0"/>
              <a:t> </a:t>
            </a:r>
            <a:r>
              <a:rPr lang="de-DE" sz="3000" dirty="0" err="1" smtClean="0"/>
              <a:t>age</a:t>
            </a:r>
            <a:r>
              <a:rPr lang="de-DE" sz="3000" dirty="0" smtClean="0"/>
              <a:t> : </a:t>
            </a:r>
          </a:p>
          <a:p>
            <a:pPr>
              <a:buNone/>
            </a:pPr>
            <a:r>
              <a:rPr lang="de-DE" sz="3000" dirty="0" smtClean="0"/>
              <a:t>		School Day - 3 </a:t>
            </a:r>
            <a:r>
              <a:rPr lang="de-DE" sz="3000" dirty="0" err="1" smtClean="0"/>
              <a:t>hours</a:t>
            </a:r>
            <a:r>
              <a:rPr lang="de-DE" sz="3000" dirty="0" smtClean="0"/>
              <a:t> a </a:t>
            </a:r>
            <a:r>
              <a:rPr lang="de-DE" sz="3000" dirty="0" err="1" smtClean="0"/>
              <a:t>day</a:t>
            </a:r>
            <a:r>
              <a:rPr lang="de-DE" sz="3000" dirty="0" smtClean="0"/>
              <a:t> </a:t>
            </a:r>
            <a:r>
              <a:rPr lang="de-DE" sz="3000" dirty="0" err="1" smtClean="0"/>
              <a:t>and</a:t>
            </a:r>
            <a:r>
              <a:rPr lang="de-DE" sz="3000" dirty="0" smtClean="0"/>
              <a:t> 18 </a:t>
            </a:r>
            <a:r>
              <a:rPr lang="de-DE" sz="3000" dirty="0" err="1" smtClean="0"/>
              <a:t>hours</a:t>
            </a:r>
            <a:r>
              <a:rPr lang="de-DE" sz="3000" dirty="0" smtClean="0"/>
              <a:t> a </a:t>
            </a:r>
            <a:r>
              <a:rPr lang="de-DE" sz="3000" dirty="0" err="1" smtClean="0"/>
              <a:t>week</a:t>
            </a:r>
            <a:endParaRPr lang="de-DE" sz="3000" dirty="0" smtClean="0"/>
          </a:p>
          <a:p>
            <a:pPr>
              <a:buNone/>
            </a:pPr>
            <a:r>
              <a:rPr lang="de-DE" sz="3000" dirty="0" smtClean="0"/>
              <a:t>		</a:t>
            </a:r>
            <a:r>
              <a:rPr lang="de-DE" sz="3000" dirty="0" err="1" smtClean="0"/>
              <a:t>No</a:t>
            </a:r>
            <a:r>
              <a:rPr lang="de-DE" sz="3000" dirty="0" smtClean="0"/>
              <a:t> School - 8 </a:t>
            </a:r>
            <a:r>
              <a:rPr lang="de-DE" sz="3000" dirty="0" err="1" smtClean="0"/>
              <a:t>hours</a:t>
            </a:r>
            <a:r>
              <a:rPr lang="de-DE" sz="3000" dirty="0" smtClean="0"/>
              <a:t> a </a:t>
            </a:r>
            <a:r>
              <a:rPr lang="de-DE" sz="3000" dirty="0" err="1" smtClean="0"/>
              <a:t>day</a:t>
            </a:r>
            <a:r>
              <a:rPr lang="de-DE" sz="3000" dirty="0" smtClean="0"/>
              <a:t> </a:t>
            </a:r>
            <a:r>
              <a:rPr lang="de-DE" sz="3000" dirty="0" err="1" smtClean="0"/>
              <a:t>and</a:t>
            </a:r>
            <a:r>
              <a:rPr lang="de-DE" sz="3000" dirty="0" smtClean="0"/>
              <a:t> 40 </a:t>
            </a:r>
            <a:r>
              <a:rPr lang="de-DE" sz="3000" dirty="0" err="1" smtClean="0"/>
              <a:t>hours</a:t>
            </a:r>
            <a:r>
              <a:rPr lang="de-DE" sz="3000" dirty="0" smtClean="0"/>
              <a:t> a </a:t>
            </a:r>
            <a:r>
              <a:rPr lang="de-DE" sz="3000" dirty="0" err="1" smtClean="0"/>
              <a:t>week</a:t>
            </a:r>
            <a:endParaRPr lang="de-DE" sz="3000" dirty="0" smtClean="0"/>
          </a:p>
          <a:p>
            <a:pPr>
              <a:buNone/>
            </a:pPr>
            <a:r>
              <a:rPr lang="de-DE" sz="3000" dirty="0" smtClean="0"/>
              <a:t>	-16 </a:t>
            </a:r>
            <a:r>
              <a:rPr lang="de-DE" sz="3000" dirty="0" err="1" smtClean="0"/>
              <a:t>and</a:t>
            </a:r>
            <a:r>
              <a:rPr lang="de-DE" sz="3000" dirty="0" smtClean="0"/>
              <a:t> 17 </a:t>
            </a:r>
            <a:r>
              <a:rPr lang="de-DE" sz="3000" dirty="0" err="1" smtClean="0"/>
              <a:t>years</a:t>
            </a:r>
            <a:r>
              <a:rPr lang="de-DE" sz="3000" dirty="0" smtClean="0"/>
              <a:t> </a:t>
            </a:r>
            <a:r>
              <a:rPr lang="de-DE" sz="3000" dirty="0" err="1" smtClean="0"/>
              <a:t>of</a:t>
            </a:r>
            <a:r>
              <a:rPr lang="de-DE" sz="3000" dirty="0" smtClean="0"/>
              <a:t> </a:t>
            </a:r>
            <a:r>
              <a:rPr lang="de-DE" sz="3000" dirty="0" err="1" smtClean="0"/>
              <a:t>age</a:t>
            </a:r>
            <a:r>
              <a:rPr lang="de-DE" sz="3000" dirty="0" smtClean="0"/>
              <a:t> : </a:t>
            </a:r>
            <a:r>
              <a:rPr lang="de-DE" sz="3000" dirty="0" err="1" smtClean="0"/>
              <a:t>Unlimited</a:t>
            </a:r>
            <a:r>
              <a:rPr lang="de-DE" sz="3000" dirty="0" smtClean="0"/>
              <a:t> </a:t>
            </a:r>
            <a:r>
              <a:rPr lang="de-DE" sz="3000" dirty="0" err="1" smtClean="0"/>
              <a:t>hours</a:t>
            </a:r>
            <a:r>
              <a:rPr lang="de-DE" sz="3000" dirty="0" smtClean="0"/>
              <a:t> </a:t>
            </a:r>
          </a:p>
          <a:p>
            <a:r>
              <a:rPr lang="de-DE" sz="3000" dirty="0" err="1" smtClean="0"/>
              <a:t>Parents</a:t>
            </a:r>
            <a:r>
              <a:rPr lang="de-DE" sz="3000" dirty="0" smtClean="0"/>
              <a:t> </a:t>
            </a:r>
            <a:r>
              <a:rPr lang="de-DE" sz="3000" dirty="0" err="1" smtClean="0"/>
              <a:t>are</a:t>
            </a:r>
            <a:r>
              <a:rPr lang="de-DE" sz="3000" dirty="0" smtClean="0"/>
              <a:t> </a:t>
            </a:r>
            <a:r>
              <a:rPr lang="de-DE" sz="3000" dirty="0" err="1" smtClean="0"/>
              <a:t>prohibited</a:t>
            </a:r>
            <a:r>
              <a:rPr lang="de-DE" sz="3000" dirty="0" smtClean="0"/>
              <a:t> </a:t>
            </a:r>
            <a:r>
              <a:rPr lang="de-DE" sz="3000" dirty="0" err="1" smtClean="0"/>
              <a:t>from</a:t>
            </a:r>
            <a:r>
              <a:rPr lang="de-DE" sz="3000" dirty="0" smtClean="0"/>
              <a:t> </a:t>
            </a:r>
            <a:r>
              <a:rPr lang="de-DE" sz="3000" dirty="0" err="1" smtClean="0"/>
              <a:t>employing</a:t>
            </a:r>
            <a:r>
              <a:rPr lang="de-DE" sz="3000" dirty="0" smtClean="0"/>
              <a:t> </a:t>
            </a:r>
            <a:r>
              <a:rPr lang="de-DE" sz="3000" dirty="0" err="1" smtClean="0"/>
              <a:t>their</a:t>
            </a:r>
            <a:r>
              <a:rPr lang="de-DE" sz="3000" dirty="0" smtClean="0"/>
              <a:t> </a:t>
            </a:r>
            <a:r>
              <a:rPr lang="de-DE" sz="3000" dirty="0" err="1" smtClean="0"/>
              <a:t>child</a:t>
            </a:r>
            <a:r>
              <a:rPr lang="de-DE" sz="3000" dirty="0" smtClean="0"/>
              <a:t> in </a:t>
            </a:r>
            <a:r>
              <a:rPr lang="de-DE" sz="3000" dirty="0" err="1" smtClean="0"/>
              <a:t>manufactoring</a:t>
            </a:r>
            <a:r>
              <a:rPr lang="de-DE" sz="3000" dirty="0" smtClean="0"/>
              <a:t> </a:t>
            </a:r>
            <a:r>
              <a:rPr lang="de-DE" sz="3000" dirty="0" err="1" smtClean="0"/>
              <a:t>or</a:t>
            </a:r>
            <a:r>
              <a:rPr lang="de-DE" sz="3000" dirty="0" smtClean="0"/>
              <a:t> in </a:t>
            </a:r>
            <a:r>
              <a:rPr lang="de-DE" sz="3000" dirty="0" err="1" smtClean="0"/>
              <a:t>any</a:t>
            </a:r>
            <a:r>
              <a:rPr lang="de-DE" sz="3000" dirty="0" smtClean="0"/>
              <a:t> </a:t>
            </a:r>
            <a:r>
              <a:rPr lang="de-DE" sz="3000" dirty="0" err="1" smtClean="0"/>
              <a:t>of</a:t>
            </a:r>
            <a:r>
              <a:rPr lang="de-DE" sz="3000" dirty="0" smtClean="0"/>
              <a:t> </a:t>
            </a:r>
            <a:r>
              <a:rPr lang="de-DE" sz="3000" dirty="0" err="1" smtClean="0"/>
              <a:t>the</a:t>
            </a:r>
            <a:r>
              <a:rPr lang="de-DE" sz="3000" dirty="0" smtClean="0"/>
              <a:t> </a:t>
            </a:r>
            <a:r>
              <a:rPr lang="de-DE" sz="3000" dirty="0" err="1" smtClean="0"/>
              <a:t>occupations</a:t>
            </a:r>
            <a:r>
              <a:rPr lang="de-DE" sz="3000" dirty="0" smtClean="0"/>
              <a:t> </a:t>
            </a:r>
            <a:r>
              <a:rPr lang="de-DE" sz="3000" dirty="0" err="1" smtClean="0"/>
              <a:t>declared</a:t>
            </a:r>
            <a:r>
              <a:rPr lang="de-DE" sz="3000" dirty="0" smtClean="0"/>
              <a:t> </a:t>
            </a:r>
            <a:r>
              <a:rPr lang="de-DE" sz="3000" dirty="0" err="1" smtClean="0"/>
              <a:t>hazardous</a:t>
            </a:r>
            <a:r>
              <a:rPr lang="de-DE" sz="3000" dirty="0" smtClean="0"/>
              <a:t> </a:t>
            </a:r>
            <a:r>
              <a:rPr lang="de-DE" sz="3000" dirty="0" err="1" smtClean="0"/>
              <a:t>by</a:t>
            </a:r>
            <a:r>
              <a:rPr lang="de-DE" sz="3000" dirty="0" smtClean="0"/>
              <a:t> </a:t>
            </a:r>
            <a:r>
              <a:rPr lang="de-DE" sz="3000" dirty="0" err="1" smtClean="0"/>
              <a:t>the</a:t>
            </a:r>
            <a:r>
              <a:rPr lang="de-DE" sz="3000" dirty="0" smtClean="0"/>
              <a:t> </a:t>
            </a:r>
            <a:r>
              <a:rPr lang="de-DE" sz="3000" dirty="0" err="1" smtClean="0"/>
              <a:t>Secretary</a:t>
            </a:r>
            <a:r>
              <a:rPr lang="de-DE" sz="3000" dirty="0" smtClean="0"/>
              <a:t> </a:t>
            </a:r>
            <a:r>
              <a:rPr lang="de-DE" sz="3000" dirty="0" err="1" smtClean="0"/>
              <a:t>of</a:t>
            </a:r>
            <a:r>
              <a:rPr lang="de-DE" sz="3000" dirty="0" smtClean="0"/>
              <a:t> Labor. </a:t>
            </a:r>
          </a:p>
          <a:p>
            <a:r>
              <a:rPr lang="de-DE" sz="3000" dirty="0" err="1" smtClean="0"/>
              <a:t>Any</a:t>
            </a:r>
            <a:r>
              <a:rPr lang="de-DE" sz="3000" dirty="0" smtClean="0"/>
              <a:t> wage rate </a:t>
            </a:r>
            <a:r>
              <a:rPr lang="de-DE" sz="3000" dirty="0" err="1" smtClean="0"/>
              <a:t>above</a:t>
            </a:r>
            <a:r>
              <a:rPr lang="de-DE" sz="3000" dirty="0" smtClean="0"/>
              <a:t> </a:t>
            </a:r>
            <a:r>
              <a:rPr lang="de-DE" sz="3000" dirty="0" err="1" smtClean="0"/>
              <a:t>the</a:t>
            </a:r>
            <a:r>
              <a:rPr lang="de-DE" sz="3000" dirty="0" smtClean="0"/>
              <a:t> $4.25 </a:t>
            </a:r>
            <a:r>
              <a:rPr lang="de-DE" sz="3000" dirty="0" err="1" smtClean="0"/>
              <a:t>minimum</a:t>
            </a:r>
            <a:r>
              <a:rPr lang="de-DE" sz="3000" dirty="0" smtClean="0"/>
              <a:t> wage </a:t>
            </a:r>
            <a:r>
              <a:rPr lang="de-DE" sz="3000" dirty="0" err="1" smtClean="0"/>
              <a:t>for</a:t>
            </a:r>
            <a:r>
              <a:rPr lang="de-DE" sz="3000" dirty="0" smtClean="0"/>
              <a:t> </a:t>
            </a:r>
            <a:r>
              <a:rPr lang="de-DE" sz="3000" dirty="0" err="1" smtClean="0"/>
              <a:t>youth</a:t>
            </a:r>
            <a:r>
              <a:rPr lang="de-DE" sz="3000" dirty="0" smtClean="0"/>
              <a:t> an </a:t>
            </a:r>
            <a:r>
              <a:rPr lang="de-DE" sz="3000" dirty="0" err="1" smtClean="0"/>
              <a:t>hour</a:t>
            </a:r>
            <a:r>
              <a:rPr lang="de-DE" sz="3000" dirty="0" smtClean="0"/>
              <a:t>. </a:t>
            </a:r>
          </a:p>
          <a:p>
            <a:r>
              <a:rPr lang="de-DE" sz="3000" dirty="0" err="1" smtClean="0"/>
              <a:t>Paid</a:t>
            </a:r>
            <a:r>
              <a:rPr lang="de-DE" sz="3000" dirty="0" smtClean="0"/>
              <a:t> </a:t>
            </a:r>
            <a:r>
              <a:rPr lang="de-DE" sz="3000" dirty="0" err="1" smtClean="0"/>
              <a:t>to</a:t>
            </a:r>
            <a:r>
              <a:rPr lang="de-DE" sz="3000" dirty="0" smtClean="0"/>
              <a:t> </a:t>
            </a:r>
            <a:r>
              <a:rPr lang="de-DE" sz="3000" dirty="0" err="1" smtClean="0"/>
              <a:t>eligible</a:t>
            </a:r>
            <a:r>
              <a:rPr lang="de-DE" sz="3000" dirty="0" smtClean="0"/>
              <a:t> </a:t>
            </a:r>
            <a:r>
              <a:rPr lang="de-DE" sz="3000" dirty="0" err="1" smtClean="0"/>
              <a:t>workers</a:t>
            </a:r>
            <a:r>
              <a:rPr lang="de-DE" sz="3000" dirty="0" smtClean="0"/>
              <a:t> </a:t>
            </a:r>
            <a:r>
              <a:rPr lang="de-DE" sz="3000" dirty="0" err="1" smtClean="0"/>
              <a:t>during</a:t>
            </a:r>
            <a:r>
              <a:rPr lang="de-DE" sz="3000" dirty="0" smtClean="0"/>
              <a:t> 90-day </a:t>
            </a:r>
            <a:r>
              <a:rPr lang="de-DE" sz="3000" dirty="0" err="1" smtClean="0"/>
              <a:t>period</a:t>
            </a:r>
            <a:r>
              <a:rPr lang="de-DE" sz="3000" dirty="0" smtClean="0"/>
              <a:t>. </a:t>
            </a:r>
          </a:p>
          <a:p>
            <a:endParaRPr lang="de-DE" dirty="0"/>
          </a:p>
        </p:txBody>
      </p:sp>
      <p:pic>
        <p:nvPicPr>
          <p:cNvPr id="4" name="Picture 2" descr="C:\Users\곽수민\Pictures\캡처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013176"/>
            <a:ext cx="2613597" cy="1666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1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Labor Facts and Statistics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By 1810, about 2,000,000 school-age children were working 50- to 70-hour weeks.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1900 census counted 1.75 million individuals aged 10 to 15 who were gainful workers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In 1900, 18 percent of all American workers were under the age of 16.</a:t>
            </a:r>
          </a:p>
          <a:p>
            <a:r>
              <a:rPr lang="en-US" sz="2400" dirty="0"/>
              <a:t> In southern cotton mills, 25 percent of </a:t>
            </a:r>
            <a:r>
              <a:rPr lang="en-US" sz="2400" dirty="0" smtClean="0"/>
              <a:t>the</a:t>
            </a:r>
          </a:p>
          <a:p>
            <a:pPr>
              <a:buNone/>
            </a:pPr>
            <a:r>
              <a:rPr lang="en-US" sz="2400" dirty="0" smtClean="0"/>
              <a:t>      </a:t>
            </a:r>
            <a:r>
              <a:rPr lang="en-US" sz="2400" dirty="0"/>
              <a:t>employees were below the age of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fifteen</a:t>
            </a:r>
            <a:r>
              <a:rPr lang="en-US" sz="2400" dirty="0"/>
              <a:t>, </a:t>
            </a:r>
            <a:r>
              <a:rPr lang="en-US" sz="2400" dirty="0" smtClean="0"/>
              <a:t>with </a:t>
            </a:r>
            <a:r>
              <a:rPr lang="en-US" sz="2400" dirty="0"/>
              <a:t>half of these children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below age twelve</a:t>
            </a:r>
            <a:r>
              <a:rPr lang="en-US" sz="2400" dirty="0"/>
              <a:t>.</a:t>
            </a:r>
            <a:endParaRPr lang="en-US" sz="2400" dirty="0" smtClean="0"/>
          </a:p>
          <a:p>
            <a:endParaRPr lang="de-DE" dirty="0"/>
          </a:p>
        </p:txBody>
      </p:sp>
      <p:pic>
        <p:nvPicPr>
          <p:cNvPr id="4" name="그림 3" descr="doff-macon09s.jpg"/>
          <p:cNvPicPr>
            <a:picLocks noChangeAspect="1"/>
          </p:cNvPicPr>
          <p:nvPr/>
        </p:nvPicPr>
        <p:blipFill>
          <a:blip r:embed="rId2" cstate="print"/>
          <a:srcRect t="10633"/>
          <a:stretch>
            <a:fillRect/>
          </a:stretch>
        </p:blipFill>
        <p:spPr>
          <a:xfrm>
            <a:off x="5508104" y="4410680"/>
            <a:ext cx="3491880" cy="221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32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Day Against Child Labor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300" dirty="0" smtClean="0"/>
              <a:t>June 12th</a:t>
            </a:r>
          </a:p>
          <a:p>
            <a:r>
              <a:rPr lang="de-DE" sz="2300" dirty="0" smtClean="0"/>
              <a:t>The International Labour </a:t>
            </a:r>
            <a:r>
              <a:rPr lang="de-DE" sz="2300" dirty="0" err="1" smtClean="0"/>
              <a:t>Organization</a:t>
            </a:r>
            <a:r>
              <a:rPr lang="de-DE" sz="2300" dirty="0" smtClean="0"/>
              <a:t> (ILO) </a:t>
            </a:r>
            <a:r>
              <a:rPr lang="de-DE" sz="2300" dirty="0" err="1" smtClean="0"/>
              <a:t>launched</a:t>
            </a:r>
            <a:r>
              <a:rPr lang="de-DE" sz="2300" dirty="0" smtClean="0"/>
              <a:t> </a:t>
            </a:r>
            <a:r>
              <a:rPr lang="de-DE" sz="2300" dirty="0" err="1" smtClean="0"/>
              <a:t>the</a:t>
            </a:r>
            <a:r>
              <a:rPr lang="de-DE" sz="2300" dirty="0" smtClean="0"/>
              <a:t> </a:t>
            </a:r>
            <a:r>
              <a:rPr lang="de-DE" sz="2300" dirty="0" err="1" smtClean="0"/>
              <a:t>first</a:t>
            </a:r>
            <a:r>
              <a:rPr lang="de-DE" sz="2300" dirty="0" smtClean="0"/>
              <a:t> World Day </a:t>
            </a:r>
            <a:r>
              <a:rPr lang="de-DE" sz="2300" dirty="0" err="1" smtClean="0"/>
              <a:t>Against</a:t>
            </a:r>
            <a:r>
              <a:rPr lang="de-DE" sz="2300" dirty="0" smtClean="0"/>
              <a:t> Child Labor in 2002.</a:t>
            </a:r>
          </a:p>
          <a:p>
            <a:r>
              <a:rPr lang="de-DE" sz="2300" dirty="0" err="1" smtClean="0"/>
              <a:t>Catalyst</a:t>
            </a:r>
            <a:r>
              <a:rPr lang="de-DE" sz="2300" dirty="0" smtClean="0"/>
              <a:t> </a:t>
            </a:r>
            <a:r>
              <a:rPr lang="de-DE" sz="2300" dirty="0" err="1" smtClean="0"/>
              <a:t>for</a:t>
            </a:r>
            <a:r>
              <a:rPr lang="de-DE" sz="2300" dirty="0" smtClean="0"/>
              <a:t> </a:t>
            </a:r>
            <a:r>
              <a:rPr lang="de-DE" sz="2300" dirty="0" err="1" smtClean="0"/>
              <a:t>the</a:t>
            </a:r>
            <a:r>
              <a:rPr lang="de-DE" sz="2300" dirty="0" smtClean="0"/>
              <a:t> </a:t>
            </a:r>
            <a:r>
              <a:rPr lang="de-DE" sz="2300" dirty="0" err="1" smtClean="0"/>
              <a:t>growing</a:t>
            </a:r>
            <a:r>
              <a:rPr lang="de-DE" sz="2300" dirty="0" smtClean="0"/>
              <a:t> </a:t>
            </a:r>
            <a:r>
              <a:rPr lang="de-DE" sz="2300" dirty="0" err="1" smtClean="0"/>
              <a:t>worldwide</a:t>
            </a:r>
            <a:endParaRPr lang="de-DE" sz="2300" dirty="0" smtClean="0"/>
          </a:p>
          <a:p>
            <a:pPr>
              <a:buNone/>
            </a:pPr>
            <a:r>
              <a:rPr lang="de-DE" sz="2300" dirty="0" smtClean="0"/>
              <a:t>	</a:t>
            </a:r>
            <a:r>
              <a:rPr lang="de-DE" sz="2300" dirty="0" err="1" smtClean="0"/>
              <a:t>movement</a:t>
            </a:r>
            <a:endParaRPr lang="de-DE" sz="2300" dirty="0" smtClean="0"/>
          </a:p>
          <a:p>
            <a:r>
              <a:rPr lang="de-DE" sz="2300" dirty="0" err="1" smtClean="0"/>
              <a:t>Against</a:t>
            </a:r>
            <a:r>
              <a:rPr lang="de-DE" sz="2300" dirty="0" smtClean="0"/>
              <a:t> </a:t>
            </a:r>
            <a:r>
              <a:rPr lang="de-DE" sz="2300" dirty="0" err="1" smtClean="0"/>
              <a:t>children</a:t>
            </a:r>
            <a:r>
              <a:rPr lang="de-DE" sz="2300" dirty="0" smtClean="0"/>
              <a:t> </a:t>
            </a:r>
            <a:r>
              <a:rPr lang="de-DE" sz="2300" dirty="0" err="1" smtClean="0"/>
              <a:t>labour</a:t>
            </a:r>
            <a:r>
              <a:rPr lang="de-DE" sz="2300" dirty="0" smtClean="0"/>
              <a:t> $ </a:t>
            </a:r>
            <a:r>
              <a:rPr lang="de-DE" sz="2300" dirty="0" err="1" smtClean="0"/>
              <a:t>to</a:t>
            </a:r>
            <a:r>
              <a:rPr lang="de-DE" sz="2300" dirty="0" smtClean="0"/>
              <a:t> </a:t>
            </a:r>
            <a:r>
              <a:rPr lang="de-DE" sz="2300" dirty="0" err="1" smtClean="0"/>
              <a:t>build</a:t>
            </a:r>
            <a:r>
              <a:rPr lang="de-DE" sz="2300" dirty="0" smtClean="0"/>
              <a:t> </a:t>
            </a:r>
            <a:r>
              <a:rPr lang="de-DE" sz="2300" dirty="0" err="1" smtClean="0"/>
              <a:t>the</a:t>
            </a:r>
            <a:r>
              <a:rPr lang="de-DE" sz="2300" dirty="0" smtClean="0"/>
              <a:t> </a:t>
            </a:r>
          </a:p>
          <a:p>
            <a:pPr>
              <a:buNone/>
            </a:pPr>
            <a:r>
              <a:rPr lang="de-DE" sz="2300" dirty="0" smtClean="0"/>
              <a:t>	</a:t>
            </a:r>
            <a:r>
              <a:rPr lang="de-DE" sz="2300" dirty="0" err="1" smtClean="0"/>
              <a:t>capacity</a:t>
            </a:r>
            <a:r>
              <a:rPr lang="de-DE" sz="2300" dirty="0" smtClean="0"/>
              <a:t> </a:t>
            </a:r>
            <a:r>
              <a:rPr lang="de-DE" sz="2300" dirty="0" err="1" smtClean="0"/>
              <a:t>of</a:t>
            </a:r>
            <a:r>
              <a:rPr lang="de-DE" sz="2300" dirty="0" smtClean="0"/>
              <a:t> </a:t>
            </a:r>
            <a:r>
              <a:rPr lang="de-DE" sz="2300" dirty="0" err="1" smtClean="0"/>
              <a:t>domestic</a:t>
            </a:r>
            <a:r>
              <a:rPr lang="de-DE" sz="2300" dirty="0" smtClean="0"/>
              <a:t> </a:t>
            </a:r>
            <a:r>
              <a:rPr lang="de-DE" sz="2300" dirty="0" err="1" smtClean="0"/>
              <a:t>workers</a:t>
            </a:r>
            <a:r>
              <a:rPr lang="de-DE" sz="2300" dirty="0" smtClean="0"/>
              <a:t> </a:t>
            </a:r>
            <a:r>
              <a:rPr lang="de-DE" sz="2300" dirty="0" err="1" smtClean="0"/>
              <a:t>organizations</a:t>
            </a:r>
            <a:endParaRPr lang="de-DE" sz="2300" dirty="0" smtClean="0"/>
          </a:p>
          <a:p>
            <a:pPr>
              <a:buNone/>
            </a:pPr>
            <a:r>
              <a:rPr lang="de-DE" sz="2300" dirty="0" smtClean="0"/>
              <a:t>	 </a:t>
            </a:r>
            <a:r>
              <a:rPr lang="de-DE" sz="2300" dirty="0" err="1" smtClean="0"/>
              <a:t>to</a:t>
            </a:r>
            <a:r>
              <a:rPr lang="de-DE" sz="2300" dirty="0" smtClean="0"/>
              <a:t> </a:t>
            </a:r>
            <a:r>
              <a:rPr lang="de-DE" sz="2300" dirty="0" err="1" smtClean="0"/>
              <a:t>address</a:t>
            </a:r>
            <a:r>
              <a:rPr lang="de-DE" sz="2300" dirty="0" smtClean="0"/>
              <a:t> </a:t>
            </a:r>
            <a:r>
              <a:rPr lang="de-DE" sz="2300" dirty="0" err="1" smtClean="0"/>
              <a:t>child</a:t>
            </a:r>
            <a:r>
              <a:rPr lang="de-DE" sz="2300" dirty="0" smtClean="0"/>
              <a:t> </a:t>
            </a:r>
            <a:r>
              <a:rPr lang="de-DE" sz="2300" dirty="0" err="1" smtClean="0"/>
              <a:t>labour</a:t>
            </a:r>
            <a:r>
              <a:rPr lang="de-DE" sz="2300" dirty="0" smtClean="0"/>
              <a:t>. </a:t>
            </a:r>
          </a:p>
          <a:p>
            <a:r>
              <a:rPr lang="de-DE" sz="2300" dirty="0" err="1" smtClean="0"/>
              <a:t>Provides</a:t>
            </a:r>
            <a:r>
              <a:rPr lang="de-DE" sz="2300" dirty="0" smtClean="0"/>
              <a:t> </a:t>
            </a:r>
            <a:r>
              <a:rPr lang="de-DE" sz="2300" dirty="0" err="1" smtClean="0"/>
              <a:t>and</a:t>
            </a:r>
            <a:r>
              <a:rPr lang="de-DE" sz="2300" dirty="0" smtClean="0"/>
              <a:t> </a:t>
            </a:r>
            <a:r>
              <a:rPr lang="de-DE" sz="2300" dirty="0" err="1" smtClean="0"/>
              <a:t>opportunity</a:t>
            </a:r>
            <a:r>
              <a:rPr lang="de-DE" sz="2300" dirty="0" smtClean="0"/>
              <a:t> </a:t>
            </a:r>
            <a:r>
              <a:rPr lang="de-DE" sz="2300" dirty="0" err="1" smtClean="0"/>
              <a:t>to</a:t>
            </a:r>
            <a:r>
              <a:rPr lang="de-DE" sz="2300" dirty="0" smtClean="0"/>
              <a:t> </a:t>
            </a:r>
            <a:r>
              <a:rPr lang="de-DE" sz="2300" dirty="0" err="1" smtClean="0"/>
              <a:t>gain</a:t>
            </a:r>
            <a:r>
              <a:rPr lang="de-DE" sz="2300" dirty="0" smtClean="0"/>
              <a:t> </a:t>
            </a:r>
            <a:r>
              <a:rPr lang="de-DE" sz="2300" dirty="0" err="1" smtClean="0"/>
              <a:t>support</a:t>
            </a:r>
            <a:r>
              <a:rPr lang="de-DE" sz="2300" dirty="0" smtClean="0"/>
              <a:t> </a:t>
            </a:r>
          </a:p>
          <a:p>
            <a:pPr>
              <a:buNone/>
            </a:pPr>
            <a:r>
              <a:rPr lang="de-DE" sz="2300" dirty="0" smtClean="0"/>
              <a:t>	</a:t>
            </a:r>
            <a:r>
              <a:rPr lang="de-DE" sz="2300" dirty="0" err="1" smtClean="0"/>
              <a:t>of</a:t>
            </a:r>
            <a:r>
              <a:rPr lang="de-DE" sz="2300" dirty="0" smtClean="0"/>
              <a:t> individual </a:t>
            </a:r>
            <a:r>
              <a:rPr lang="de-DE" sz="2300" dirty="0" err="1" smtClean="0"/>
              <a:t>governments</a:t>
            </a:r>
            <a:endParaRPr lang="de-DE" sz="2300" dirty="0" smtClean="0"/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80928"/>
            <a:ext cx="277680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380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545</Words>
  <Application>Microsoft Office PowerPoint</Application>
  <PresentationFormat>On-screen Show (4:3)</PresentationFormat>
  <Paragraphs>110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Larissa</vt:lpstr>
      <vt:lpstr>Child Labor</vt:lpstr>
      <vt:lpstr>Causes of Child Labor</vt:lpstr>
      <vt:lpstr>Jobs</vt:lpstr>
      <vt:lpstr>The Working Conditions</vt:lpstr>
      <vt:lpstr>The Matchgirl Strikes of 1888</vt:lpstr>
      <vt:lpstr>The Newsboy Strike of 1899</vt:lpstr>
      <vt:lpstr>Child Labor Laws</vt:lpstr>
      <vt:lpstr>Child Labor Facts and Statistics</vt:lpstr>
      <vt:lpstr>World Day Against Child Labor</vt:lpstr>
      <vt:lpstr>Current Child Labor Problems</vt:lpstr>
      <vt:lpstr>Child labor rate</vt:lpstr>
      <vt:lpstr>Ending Child Labor?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Labor</dc:title>
  <dc:creator>Julia</dc:creator>
  <cp:lastModifiedBy>user</cp:lastModifiedBy>
  <cp:revision>23</cp:revision>
  <dcterms:created xsi:type="dcterms:W3CDTF">2013-09-15T04:57:45Z</dcterms:created>
  <dcterms:modified xsi:type="dcterms:W3CDTF">2013-09-16T07:05:42Z</dcterms:modified>
</cp:coreProperties>
</file>