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9" autoAdjust="0"/>
    <p:restoredTop sz="94660"/>
  </p:normalViewPr>
  <p:slideViewPr>
    <p:cSldViewPr>
      <p:cViewPr>
        <p:scale>
          <a:sx n="70" d="100"/>
          <a:sy n="70" d="100"/>
        </p:scale>
        <p:origin x="-161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0" name="자유형 19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8" name="자유형 7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2D48-9313-49B1-865C-96020F90E84E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EE2-1C70-4A0A-8284-99108274398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457200" y="228599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2D48-9313-49B1-865C-96020F90E84E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EE2-1C70-4A0A-8284-99108274398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그룹 6"/>
          <p:cNvGrpSpPr/>
          <p:nvPr/>
        </p:nvGrpSpPr>
        <p:grpSpPr>
          <a:xfrm>
            <a:off x="62263" y="51347"/>
            <a:ext cx="1000131" cy="1036773"/>
            <a:chOff x="13317" y="34771"/>
            <a:chExt cx="1272534" cy="1310103"/>
          </a:xfrm>
        </p:grpSpPr>
        <p:sp>
          <p:nvSpPr>
            <p:cNvPr id="12" name="자유형 11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8" name="자유형 7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9" name="자유형 8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2D48-9313-49B1-865C-96020F90E84E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EE2-1C70-4A0A-8284-991082743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29454" y="428606"/>
            <a:ext cx="1757346" cy="5357851"/>
          </a:xfrm>
        </p:spPr>
        <p:txBody>
          <a:bodyPr vert="eaVert"/>
          <a:lstStyle>
            <a:lvl1pPr algn="l">
              <a:defRPr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28596" y="428606"/>
            <a:ext cx="6357982" cy="536893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5" name="자유형 24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6" name="자유형 25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600202"/>
            <a:ext cx="8258204" cy="4525963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2D48-9313-49B1-865C-96020F90E84E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EE2-1C70-4A0A-8284-991082743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72386" cy="100013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71407" y="106210"/>
            <a:ext cx="1000131" cy="1036773"/>
            <a:chOff x="13317" y="34771"/>
            <a:chExt cx="1272534" cy="1310103"/>
          </a:xfrm>
        </p:grpSpPr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21" name="자유형 20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1857364"/>
            <a:ext cx="69071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2D48-9313-49B1-865C-96020F90E84E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EE2-1C70-4A0A-8284-991082743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4414" y="3286124"/>
            <a:ext cx="6915144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142845" y="1857364"/>
            <a:ext cx="1000131" cy="1036773"/>
            <a:chOff x="13317" y="34771"/>
            <a:chExt cx="1272534" cy="1310103"/>
          </a:xfrm>
        </p:grpSpPr>
        <p:sp>
          <p:nvSpPr>
            <p:cNvPr id="26" name="자유형 25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7" name="자유형 26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8" name="자유형 27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9" name="자유형 28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30" name="자유형 29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11" name="자유형 10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2" name="자유형 11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2D48-9313-49B1-865C-96020F90E84E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EE2-1C70-4A0A-8284-991082743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4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2D48-9313-49B1-865C-96020F90E84E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EE2-1C70-4A0A-8284-99108274398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그룹 9"/>
          <p:cNvGrpSpPr/>
          <p:nvPr/>
        </p:nvGrpSpPr>
        <p:grpSpPr>
          <a:xfrm>
            <a:off x="71407" y="71414"/>
            <a:ext cx="1000131" cy="1036774"/>
            <a:chOff x="13317" y="34771"/>
            <a:chExt cx="1272535" cy="1310104"/>
          </a:xfrm>
        </p:grpSpPr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 userDrawn="1"/>
          </p:nvSpPr>
          <p:spPr bwMode="gray">
            <a:xfrm>
              <a:off x="969940" y="1030550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4" name="자유형 23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6" name="자유형 15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  <a:prstDash val="solid"/>
                </a:ln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2D48-9313-49B1-865C-96020F90E84E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EE2-1C70-4A0A-8284-99108274398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106211"/>
            <a:ext cx="1000131" cy="1036773"/>
            <a:chOff x="13317" y="34771"/>
            <a:chExt cx="1272534" cy="1310103"/>
          </a:xfrm>
        </p:grpSpPr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2" name="자유형 11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2D48-9313-49B1-865C-96020F90E84E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EE2-1C70-4A0A-8284-99108274398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그룹 5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6400" y="384598"/>
            <a:ext cx="7500990" cy="481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b"/>
          <a:lstStyle>
            <a:lvl1pPr algn="l">
              <a:defRPr sz="2400" b="1">
                <a:ln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7662" y="1089026"/>
            <a:ext cx="4686304" cy="5054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71580" y="1089026"/>
            <a:ext cx="2686038" cy="50546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2D48-9313-49B1-865C-96020F90E84E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EE2-1C70-4A0A-8284-991082743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자유형 10"/>
          <p:cNvSpPr>
            <a:spLocks/>
          </p:cNvSpPr>
          <p:nvPr/>
        </p:nvSpPr>
        <p:spPr bwMode="gray">
          <a:xfrm>
            <a:off x="340905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gray">
          <a:xfrm>
            <a:off x="71407" y="653955"/>
            <a:ext cx="247040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gray">
          <a:xfrm>
            <a:off x="73902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4" name="자유형 13"/>
          <p:cNvSpPr>
            <a:spLocks/>
          </p:cNvSpPr>
          <p:nvPr/>
        </p:nvSpPr>
        <p:spPr bwMode="gray">
          <a:xfrm>
            <a:off x="823251" y="894237"/>
            <a:ext cx="248287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gray">
          <a:xfrm>
            <a:off x="344103" y="376692"/>
            <a:ext cx="479107" cy="517546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29190" y="928670"/>
            <a:ext cx="3857652" cy="928694"/>
          </a:xfrm>
        </p:spPr>
        <p:txBody>
          <a:bodyPr anchor="b"/>
          <a:lstStyle>
            <a:lvl1pPr algn="l">
              <a:defRPr sz="2000" b="1">
                <a:ln>
                  <a:noFill/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9190" y="1928802"/>
            <a:ext cx="3857652" cy="3357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2D48-9313-49B1-865C-96020F90E84E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EE2-1C70-4A0A-8284-991082743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직사각형 7"/>
          <p:cNvSpPr/>
          <p:nvPr/>
        </p:nvSpPr>
        <p:spPr>
          <a:xfrm rot="21422455">
            <a:off x="609122" y="1000108"/>
            <a:ext cx="4000528" cy="4857784"/>
          </a:xfrm>
          <a:prstGeom prst="rect">
            <a:avLst/>
          </a:prstGeom>
          <a:solidFill>
            <a:srgbClr val="F8F8F8"/>
          </a:solidFill>
          <a:ln w="3175" cap="sq" cmpd="sng" algn="ctr">
            <a:solidFill>
              <a:srgbClr val="C0C0C0"/>
            </a:solidFill>
            <a:prstDash val="solid"/>
          </a:ln>
          <a:effectLst>
            <a:outerShdw blurRad="5715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"/>
          </p:nvPr>
        </p:nvSpPr>
        <p:spPr>
          <a:xfrm>
            <a:off x="642910" y="1000108"/>
            <a:ext cx="4004390" cy="4857784"/>
          </a:xfrm>
          <a:prstGeom prst="rect">
            <a:avLst/>
          </a:prstGeom>
          <a:solidFill>
            <a:schemeClr val="accent3"/>
          </a:solidFill>
          <a:ln w="3175" cap="sq" cmpd="sng" algn="ctr">
            <a:solidFill>
              <a:srgbClr val="F8F8F8"/>
            </a:solidFill>
            <a:prstDash val="solid"/>
            <a:miter lim="800000"/>
          </a:ln>
          <a:effectLst>
            <a:outerShdw blurRad="38100" dist="50800" dir="3000000" algn="tl" rotWithShape="0">
              <a:srgbClr val="000000">
                <a:alpha val="40000"/>
              </a:srgbClr>
            </a:outerShdw>
          </a:effectLst>
          <a:sp3d contourW="12700" prstMaterial="plastic">
            <a:contourClr>
              <a:srgbClr val="000000">
                <a:alpha val="35294"/>
              </a:srgb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grpSp>
        <p:nvGrpSpPr>
          <p:cNvPr id="3" name="그룹 2"/>
          <p:cNvGrpSpPr/>
          <p:nvPr/>
        </p:nvGrpSpPr>
        <p:grpSpPr>
          <a:xfrm>
            <a:off x="8116469" y="45696"/>
            <a:ext cx="1000131" cy="1036773"/>
            <a:chOff x="13317" y="34771"/>
            <a:chExt cx="1272534" cy="1310103"/>
          </a:xfrm>
        </p:grpSpPr>
        <p:sp>
          <p:nvSpPr>
            <p:cNvPr id="13" name="자유형 12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1">
                  <a:alpha val="40000"/>
                </a:scheme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6FF2D48-9313-49B1-865C-96020F90E84E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6444EE2-1C70-4A0A-8284-991082743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pc="50" dirty="0" smtClean="0">
          <a:ln>
            <a:noFill/>
            <a:prstDash val="solid"/>
          </a:ln>
          <a:gradFill flip="none" rotWithShape="1">
            <a:gsLst>
              <a:gs pos="0">
                <a:schemeClr val="tx2"/>
              </a:gs>
              <a:gs pos="26000">
                <a:schemeClr val="tx2"/>
              </a:gs>
              <a:gs pos="41000">
                <a:schemeClr val="tx2">
                  <a:shade val="90000"/>
                </a:schemeClr>
              </a:gs>
              <a:gs pos="67000">
                <a:schemeClr val="tx2">
                  <a:shade val="50000"/>
                </a:schemeClr>
              </a:gs>
              <a:gs pos="95000">
                <a:schemeClr val="tx2"/>
              </a:gs>
            </a:gsLst>
            <a:lin ang="5400000" scaled="1"/>
            <a:tileRect/>
          </a:gradFill>
          <a:effectLst>
            <a:outerShdw blurRad="50800" dist="50800" dir="54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"/>
        <a:buChar char="u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4"/>
        </a:buClr>
        <a:buSzPct val="80000"/>
        <a:buFont typeface="Wingdings"/>
        <a:buChar char="u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"/>
        <a:buChar char="u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"/>
        <a:buChar char="u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tx2"/>
        </a:buClr>
        <a:buSzPct val="60000"/>
        <a:buFont typeface="Wingdings"/>
        <a:buChar char="u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"/>
        <a:buChar char="u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55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50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Yangtze_River" TargetMode="External"/><Relationship Id="rId2" Type="http://schemas.openxmlformats.org/officeDocument/2006/relationships/hyperlink" Target="http://www.travelchinaguide.com/riv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uai_River" TargetMode="External"/><Relationship Id="rId5" Type="http://schemas.openxmlformats.org/officeDocument/2006/relationships/hyperlink" Target="http://en.wikipedia.org/wiki/Pearl_River_(China)" TargetMode="External"/><Relationship Id="rId4" Type="http://schemas.openxmlformats.org/officeDocument/2006/relationships/hyperlink" Target="http://www.travelchinaguide.com/river/yellow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95800"/>
            <a:ext cx="3505200" cy="1752600"/>
          </a:xfrm>
        </p:spPr>
        <p:txBody>
          <a:bodyPr/>
          <a:lstStyle/>
          <a:p>
            <a:r>
              <a:rPr lang="en-US" dirty="0" smtClean="0"/>
              <a:t>By.</a:t>
            </a:r>
          </a:p>
          <a:p>
            <a:r>
              <a:rPr lang="en-US" dirty="0" smtClean="0"/>
              <a:t>SooMin &amp; Jun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CHINA</a:t>
            </a:r>
            <a:br>
              <a:rPr lang="en-US" dirty="0" smtClean="0"/>
            </a:br>
            <a:r>
              <a:rPr lang="en-US" dirty="0" smtClean="0"/>
              <a:t>-River System</a:t>
            </a:r>
            <a:endParaRPr lang="en-US" dirty="0"/>
          </a:p>
        </p:txBody>
      </p:sp>
      <p:pic>
        <p:nvPicPr>
          <p:cNvPr id="1027" name="Picture 3" descr="C:\Users\곽수민\Desktop\HISTORY\New folder\china-rail-system-map-english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1792" y="1600200"/>
            <a:ext cx="5982208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곽수민\Desktop\HISTORY\New folder\top-10s-riv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135" y="2286000"/>
            <a:ext cx="5400865" cy="4572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1500 rivers cover an area of 100 </a:t>
            </a:r>
            <a:r>
              <a:rPr lang="en-US" dirty="0" err="1" smtClean="0">
                <a:solidFill>
                  <a:srgbClr val="FF0000"/>
                </a:solidFill>
              </a:rPr>
              <a:t>squ</a:t>
            </a:r>
            <a:r>
              <a:rPr lang="en-US" dirty="0" smtClean="0">
                <a:solidFill>
                  <a:srgbClr val="FF0000"/>
                </a:solidFill>
              </a:rPr>
              <a:t>-are</a:t>
            </a:r>
            <a:r>
              <a:rPr lang="en-US" dirty="0" smtClean="0"/>
              <a:t> </a:t>
            </a:r>
            <a:r>
              <a:rPr lang="en-US" dirty="0" smtClean="0"/>
              <a:t>kilometer</a:t>
            </a:r>
            <a:r>
              <a:rPr lang="en-US" dirty="0" smtClean="0">
                <a:solidFill>
                  <a:schemeClr val="bg1"/>
                </a:solidFill>
              </a:rPr>
              <a:t>s.</a:t>
            </a:r>
            <a:r>
              <a:rPr lang="en-US" dirty="0" smtClean="0"/>
              <a:t> </a:t>
            </a:r>
          </a:p>
          <a:p>
            <a:r>
              <a:rPr lang="en-US" dirty="0" smtClean="0"/>
              <a:t>64% of </a:t>
            </a:r>
            <a:r>
              <a:rPr lang="en-US" dirty="0" smtClean="0"/>
              <a:t>China</a:t>
            </a:r>
            <a:r>
              <a:rPr lang="en-US" dirty="0" smtClean="0">
                <a:solidFill>
                  <a:srgbClr val="FF0000"/>
                </a:solidFill>
              </a:rPr>
              <a:t>’s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land</a:t>
            </a:r>
          </a:p>
          <a:p>
            <a:r>
              <a:rPr lang="en-US" dirty="0" smtClean="0"/>
              <a:t>Described as </a:t>
            </a:r>
            <a:r>
              <a:rPr lang="en-US" dirty="0" smtClean="0">
                <a:solidFill>
                  <a:schemeClr val="bg1"/>
                </a:solidFill>
              </a:rPr>
              <a:t>dragons</a:t>
            </a:r>
          </a:p>
          <a:p>
            <a:r>
              <a:rPr lang="en-US" dirty="0" smtClean="0"/>
              <a:t>One main sou</a:t>
            </a:r>
            <a:r>
              <a:rPr lang="en-US" dirty="0" smtClean="0">
                <a:solidFill>
                  <a:schemeClr val="bg1"/>
                </a:solidFill>
              </a:rPr>
              <a:t>rce of life </a:t>
            </a:r>
          </a:p>
          <a:p>
            <a:r>
              <a:rPr lang="en-US" dirty="0" smtClean="0"/>
              <a:t>Flow from we</a:t>
            </a:r>
            <a:r>
              <a:rPr lang="en-US" dirty="0" smtClean="0">
                <a:solidFill>
                  <a:schemeClr val="bg1"/>
                </a:solidFill>
              </a:rPr>
              <a:t>st to east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Rivers in China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524000"/>
            <a:ext cx="8258204" cy="4525963"/>
          </a:xfrm>
        </p:spPr>
        <p:txBody>
          <a:bodyPr/>
          <a:lstStyle/>
          <a:p>
            <a:r>
              <a:rPr lang="en-US" altLang="ko-KR" dirty="0" smtClean="0"/>
              <a:t>Longest river in Asia;</a:t>
            </a:r>
          </a:p>
          <a:p>
            <a:r>
              <a:rPr lang="en-US" altLang="ko-KR" dirty="0" smtClean="0"/>
              <a:t>Third </a:t>
            </a:r>
            <a:r>
              <a:rPr lang="en-US" altLang="ko-KR" dirty="0" smtClean="0"/>
              <a:t>largest </a:t>
            </a:r>
            <a:r>
              <a:rPr lang="en-US" altLang="ko-KR" dirty="0" smtClean="0">
                <a:solidFill>
                  <a:srgbClr val="FF0000"/>
                </a:solidFill>
              </a:rPr>
              <a:t>(longest)</a:t>
            </a:r>
            <a:r>
              <a:rPr lang="en-US" altLang="ko-KR" dirty="0" smtClean="0"/>
              <a:t> </a:t>
            </a:r>
            <a:r>
              <a:rPr lang="en-US" altLang="ko-KR" dirty="0" smtClean="0"/>
              <a:t>in the world</a:t>
            </a:r>
          </a:p>
          <a:p>
            <a:r>
              <a:rPr lang="en-US" altLang="ko-KR" dirty="0" smtClean="0"/>
              <a:t>Originating from Qinghai</a:t>
            </a:r>
          </a:p>
          <a:p>
            <a:r>
              <a:rPr lang="en-US" altLang="ko-KR" dirty="0" smtClean="0"/>
              <a:t>Dividing North and South</a:t>
            </a:r>
          </a:p>
          <a:p>
            <a:r>
              <a:rPr lang="en-US" altLang="ko-KR" dirty="0" smtClean="0"/>
              <a:t>Place </a:t>
            </a:r>
            <a:r>
              <a:rPr lang="en-US" altLang="ko-KR" dirty="0" smtClean="0">
                <a:solidFill>
                  <a:srgbClr val="FF0000"/>
                </a:solidFill>
              </a:rPr>
              <a:t>(plays)</a:t>
            </a:r>
            <a:r>
              <a:rPr lang="en-US" altLang="ko-KR" dirty="0" smtClean="0"/>
              <a:t> </a:t>
            </a:r>
            <a:r>
              <a:rPr lang="en-US" altLang="ko-KR" dirty="0" smtClean="0"/>
              <a:t>a large role in the history, culture and economy</a:t>
            </a:r>
          </a:p>
          <a:p>
            <a:r>
              <a:rPr lang="en-US" altLang="ko-KR" dirty="0" smtClean="0"/>
              <a:t>Gorges Dam</a:t>
            </a:r>
          </a:p>
          <a:p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00986" cy="100013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Yangtze River</a:t>
            </a:r>
            <a:br>
              <a:rPr lang="en-US" altLang="ko-KR" dirty="0" smtClean="0"/>
            </a:br>
            <a:r>
              <a:rPr lang="en-US" altLang="ko-KR" dirty="0" smtClean="0"/>
              <a:t>(Chang Jiang)</a:t>
            </a:r>
            <a:endParaRPr lang="ko-KR" altLang="en-US" dirty="0"/>
          </a:p>
        </p:txBody>
      </p:sp>
      <p:pic>
        <p:nvPicPr>
          <p:cNvPr id="2050" name="Picture 2" descr="C:\Users\곽수민\Desktop\HISTORY\New folder\yangtze-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3107" y="4038600"/>
            <a:ext cx="377952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Mother river </a:t>
            </a:r>
          </a:p>
          <a:p>
            <a:r>
              <a:rPr lang="en-US" altLang="ko-KR" dirty="0" smtClean="0"/>
              <a:t>Second longest in China</a:t>
            </a:r>
          </a:p>
          <a:p>
            <a:r>
              <a:rPr lang="en-US" altLang="ko-KR" dirty="0" smtClean="0"/>
              <a:t>9 provinces and </a:t>
            </a:r>
            <a:r>
              <a:rPr lang="en-US" altLang="ko-KR" dirty="0" smtClean="0"/>
              <a:t>regions</a:t>
            </a:r>
            <a:r>
              <a:rPr lang="en-US" altLang="ko-KR" dirty="0" smtClean="0">
                <a:solidFill>
                  <a:srgbClr val="FF0000"/>
                </a:solidFill>
              </a:rPr>
              <a:t>- what about it</a:t>
            </a:r>
            <a:endParaRPr lang="en-US" altLang="ko-KR" dirty="0" smtClean="0"/>
          </a:p>
          <a:p>
            <a:r>
              <a:rPr lang="en-US" altLang="ko-KR" dirty="0" smtClean="0"/>
              <a:t>Flow quietly, admiring by people for thousand of years</a:t>
            </a:r>
          </a:p>
          <a:p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158162" cy="100013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Yellow River</a:t>
            </a:r>
            <a:br>
              <a:rPr lang="en-US" altLang="ko-KR" dirty="0" smtClean="0"/>
            </a:br>
            <a:r>
              <a:rPr lang="en-US" altLang="ko-KR" dirty="0" smtClean="0"/>
              <a:t>(Huang He)</a:t>
            </a:r>
            <a:endParaRPr lang="ko-KR" altLang="en-US" dirty="0"/>
          </a:p>
        </p:txBody>
      </p:sp>
      <p:pic>
        <p:nvPicPr>
          <p:cNvPr id="3074" name="Picture 2" descr="C:\Users\곽수민\Desktop\HISTORY\New folder\Yellow_River_Delta_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958780"/>
            <a:ext cx="4343400" cy="2899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곽수민\Desktop\HISTORY\New folder\Pearl_River_Delta_Are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2209800"/>
            <a:ext cx="5524500" cy="4419600"/>
          </a:xfrm>
          <a:prstGeom prst="rect">
            <a:avLst/>
          </a:prstGeom>
          <a:noFill/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ZhuJiang</a:t>
            </a:r>
            <a:endParaRPr lang="en-US" altLang="ko-KR" dirty="0" smtClean="0"/>
          </a:p>
          <a:p>
            <a:r>
              <a:rPr lang="en-US" altLang="ko-KR" dirty="0" smtClean="0"/>
              <a:t>Third longest </a:t>
            </a:r>
            <a:r>
              <a:rPr lang="en-US" altLang="ko-KR" dirty="0" smtClean="0">
                <a:solidFill>
                  <a:schemeClr val="bg1"/>
                </a:solidFill>
              </a:rPr>
              <a:t>in China</a:t>
            </a:r>
          </a:p>
          <a:p>
            <a:r>
              <a:rPr lang="en-US" altLang="ko-KR" dirty="0" smtClean="0"/>
              <a:t>Widest </a:t>
            </a:r>
            <a:r>
              <a:rPr lang="en-US" altLang="ko-KR" strike="sngStrike" dirty="0" smtClean="0">
                <a:solidFill>
                  <a:srgbClr val="FF0000"/>
                </a:solidFill>
              </a:rPr>
              <a:t>dis</a:t>
            </a:r>
            <a:r>
              <a:rPr lang="en-US" altLang="ko-KR" dirty="0" smtClean="0"/>
              <a:t>trib</a:t>
            </a:r>
            <a:r>
              <a:rPr lang="en-US" altLang="ko-KR" dirty="0" smtClean="0">
                <a:solidFill>
                  <a:schemeClr val="bg1"/>
                </a:solidFill>
              </a:rPr>
              <a:t>utaries within the delta, </a:t>
            </a:r>
            <a:r>
              <a:rPr lang="en-US" altLang="ko-KR" dirty="0" smtClean="0"/>
              <a:t>although it is </a:t>
            </a:r>
            <a:r>
              <a:rPr lang="en-US" altLang="ko-KR" dirty="0" smtClean="0">
                <a:solidFill>
                  <a:schemeClr val="bg1"/>
                </a:solidFill>
              </a:rPr>
              <a:t>considerably short. </a:t>
            </a:r>
          </a:p>
          <a:p>
            <a:r>
              <a:rPr lang="en-US" altLang="ko-KR" dirty="0" smtClean="0"/>
              <a:t>Zhu Jiang Ko</a:t>
            </a:r>
            <a:r>
              <a:rPr lang="en-US" altLang="ko-KR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altLang="ko-KR" dirty="0" smtClean="0"/>
              <a:t>Pearl colored </a:t>
            </a:r>
            <a:r>
              <a:rPr lang="en-US" altLang="ko-KR" dirty="0" smtClean="0">
                <a:solidFill>
                  <a:schemeClr val="bg1"/>
                </a:solidFill>
              </a:rPr>
              <a:t>shells that lie at the </a:t>
            </a:r>
            <a:r>
              <a:rPr lang="en-US" altLang="ko-KR" dirty="0" smtClean="0"/>
              <a:t>bottom of the </a:t>
            </a:r>
            <a:r>
              <a:rPr lang="en-US" altLang="ko-KR" dirty="0" smtClean="0">
                <a:solidFill>
                  <a:schemeClr val="bg1"/>
                </a:solidFill>
              </a:rPr>
              <a:t>river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Pearl River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곽수민\Desktop\HISTORY\New folder\cbd94e8d9ba838e4d2fcfca94a4fca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381375"/>
            <a:ext cx="6858000" cy="3476625"/>
          </a:xfrm>
          <a:prstGeom prst="rect">
            <a:avLst/>
          </a:prstGeom>
          <a:noFill/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Mid-way between the Yellow and the Yangtze</a:t>
            </a:r>
          </a:p>
          <a:p>
            <a:r>
              <a:rPr lang="en-US" altLang="ko-KR" dirty="0" smtClean="0"/>
              <a:t>Flow enters the Yangtze River</a:t>
            </a:r>
          </a:p>
          <a:p>
            <a:r>
              <a:rPr lang="en-US" altLang="ko-KR" dirty="0" smtClean="0"/>
              <a:t>Vulner</a:t>
            </a:r>
            <a:r>
              <a:rPr lang="en-US" altLang="ko-KR" dirty="0" smtClean="0">
                <a:solidFill>
                  <a:schemeClr val="bg1"/>
                </a:solidFill>
              </a:rPr>
              <a:t>able to flooding</a:t>
            </a:r>
          </a:p>
          <a:p>
            <a:r>
              <a:rPr lang="en-US" altLang="ko-KR" dirty="0" smtClean="0"/>
              <a:t>Origin</a:t>
            </a:r>
            <a:r>
              <a:rPr lang="en-US" altLang="ko-KR" dirty="0" smtClean="0">
                <a:solidFill>
                  <a:schemeClr val="bg1"/>
                </a:solidFill>
              </a:rPr>
              <a:t>ates in </a:t>
            </a:r>
            <a:r>
              <a:rPr lang="en-US" altLang="ko-KR" dirty="0" err="1" smtClean="0">
                <a:solidFill>
                  <a:schemeClr val="bg1"/>
                </a:solidFill>
              </a:rPr>
              <a:t>Tongbai</a:t>
            </a:r>
            <a:r>
              <a:rPr lang="en-US" altLang="ko-KR" dirty="0" smtClean="0">
                <a:solidFill>
                  <a:schemeClr val="bg1"/>
                </a:solidFill>
              </a:rPr>
              <a:t> Mountain</a:t>
            </a:r>
            <a:r>
              <a:rPr lang="en-US" altLang="ko-KR" dirty="0" smtClean="0"/>
              <a:t>; enters </a:t>
            </a:r>
            <a:r>
              <a:rPr lang="en-US" altLang="ko-KR" dirty="0" smtClean="0">
                <a:solidFill>
                  <a:schemeClr val="bg1"/>
                </a:solidFill>
              </a:rPr>
              <a:t>the Yangtze River</a:t>
            </a:r>
          </a:p>
          <a:p>
            <a:r>
              <a:rPr lang="en-US" altLang="ko-KR" dirty="0" smtClean="0"/>
              <a:t>Pooled </a:t>
            </a:r>
            <a:r>
              <a:rPr lang="en-US" altLang="ko-KR" dirty="0" smtClean="0">
                <a:solidFill>
                  <a:schemeClr val="bg1"/>
                </a:solidFill>
              </a:rPr>
              <a:t>up into Lake </a:t>
            </a:r>
            <a:r>
              <a:rPr lang="en-US" altLang="ko-KR" dirty="0" err="1" smtClean="0">
                <a:solidFill>
                  <a:schemeClr val="bg1"/>
                </a:solidFill>
              </a:rPr>
              <a:t>Hongze</a:t>
            </a:r>
            <a:endParaRPr lang="en-US" altLang="ko-KR" dirty="0" smtClean="0">
              <a:solidFill>
                <a:schemeClr val="bg1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158162" cy="1000132"/>
          </a:xfrm>
        </p:spPr>
        <p:txBody>
          <a:bodyPr/>
          <a:lstStyle/>
          <a:p>
            <a:r>
              <a:rPr lang="en-US" altLang="ko-KR" dirty="0" err="1" smtClean="0"/>
              <a:t>Huai</a:t>
            </a:r>
            <a:r>
              <a:rPr lang="en-US" altLang="ko-KR" dirty="0" smtClean="0"/>
              <a:t> River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>
                <a:hlinkClick r:id="rId2"/>
              </a:rPr>
              <a:t>http://www.travelchinaguide.com/river/</a:t>
            </a:r>
            <a:endParaRPr lang="en-US" altLang="ko-KR" dirty="0" smtClean="0"/>
          </a:p>
          <a:p>
            <a:r>
              <a:rPr lang="en-US" altLang="ko-KR" dirty="0" smtClean="0">
                <a:hlinkClick r:id="rId3"/>
              </a:rPr>
              <a:t>http://en.wikipedia.org/wiki/Yangtze_River#Geography</a:t>
            </a:r>
            <a:endParaRPr lang="en-US" altLang="ko-KR" dirty="0" smtClean="0"/>
          </a:p>
          <a:p>
            <a:r>
              <a:rPr lang="en-US" altLang="ko-KR" dirty="0" smtClean="0">
                <a:hlinkClick r:id="rId4"/>
              </a:rPr>
              <a:t>http://www.travelchinaguide.com/river/yellow/</a:t>
            </a:r>
            <a:endParaRPr lang="en-US" altLang="ko-KR" dirty="0" smtClean="0"/>
          </a:p>
          <a:p>
            <a:r>
              <a:rPr lang="en-US" altLang="ko-KR" dirty="0" smtClean="0">
                <a:hlinkClick r:id="rId5"/>
              </a:rPr>
              <a:t>http://en.wikipedia.org/wiki/Pearl_River_(China)</a:t>
            </a:r>
            <a:endParaRPr lang="en-US" altLang="ko-KR" dirty="0" smtClean="0"/>
          </a:p>
          <a:p>
            <a:r>
              <a:rPr lang="en-US" altLang="ko-KR" dirty="0" smtClean="0">
                <a:hlinkClick r:id="rId6"/>
              </a:rPr>
              <a:t>http://en.wikipedia.org/wiki/Huai_River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7472386" cy="1000132"/>
          </a:xfrm>
        </p:spPr>
        <p:txBody>
          <a:bodyPr/>
          <a:lstStyle/>
          <a:p>
            <a:r>
              <a:rPr lang="en-US" altLang="ko-KR" dirty="0" smtClean="0"/>
              <a:t>Come From..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려청자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고려청자">
      <a:majorFont>
        <a:latin typeface="Georgia"/>
        <a:ea typeface=""/>
        <a:cs typeface=""/>
        <a:font script="Grek" typeface="Arial"/>
        <a:font script="Cyrl" typeface="Arial"/>
        <a:font script="Jpan" typeface="HG明朝E"/>
        <a:font script="Hang" typeface="HY견명조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고려청자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378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2700000" algn="tl">
              <a:srgbClr val="000000">
                <a:alpha val="43137"/>
              </a:srgbClr>
            </a:outerShdw>
          </a:effectLst>
        </a:effectStyle>
        <a:effectStyle>
          <a:effectLst>
            <a:outerShdw blurRad="38100" dist="38100" dir="3000000" algn="tl">
              <a:srgbClr val="000000">
                <a:alpha val="45490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100000"/>
            </a:lightRig>
          </a:scene3d>
          <a:sp3d contourW="12700" prstMaterial="plastic">
            <a:bevelT w="50800" h="63500"/>
            <a:contourClr>
              <a:srgbClr val="000000">
                <a:alpha val="35294"/>
              </a:srgbClr>
            </a:contourClr>
          </a:sp3d>
        </a:effectStyle>
        <a:effectStyle>
          <a:effectLst>
            <a:outerShdw blurRad="63500" dist="63500" dir="3000000" algn="tl">
              <a:srgbClr val="000000">
                <a:alpha val="50196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8600000"/>
            </a:lightRig>
          </a:scene3d>
          <a:sp3d prstMaterial="plastic">
            <a:bevelT w="101600" h="63500"/>
            <a:contourClr>
              <a:srgbClr val="000000">
                <a:alpha val="40784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5000"/>
                <a:shade val="100000"/>
                <a:hueMod val="100000"/>
                <a:satMod val="100000"/>
              </a:schemeClr>
            </a:gs>
            <a:gs pos="20000">
              <a:schemeClr val="phClr">
                <a:tint val="100000"/>
                <a:shade val="75000"/>
                <a:hueMod val="100000"/>
                <a:satMod val="100000"/>
              </a:schemeClr>
            </a:gs>
            <a:gs pos="55000">
              <a:schemeClr val="phClr">
                <a:tint val="97000"/>
                <a:shade val="100000"/>
                <a:hueMod val="100000"/>
                <a:satMod val="100000"/>
              </a:schemeClr>
            </a:gs>
            <a:gs pos="85000">
              <a:schemeClr val="phClr">
                <a:tint val="100000"/>
                <a:shade val="65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0"/>
                <a:shade val="50000"/>
                <a:hueMod val="100000"/>
                <a:satMod val="100000"/>
              </a:schemeClr>
              <a:schemeClr val="phClr">
                <a:tint val="10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2283</TotalTime>
  <Words>187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고려청자</vt:lpstr>
      <vt:lpstr>CHINA -River System</vt:lpstr>
      <vt:lpstr>Rivers in China</vt:lpstr>
      <vt:lpstr>Yangtze River (Chang Jiang)</vt:lpstr>
      <vt:lpstr>Yellow River (Huang He)</vt:lpstr>
      <vt:lpstr>Pearl River</vt:lpstr>
      <vt:lpstr>Huai River</vt:lpstr>
      <vt:lpstr>Come From..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-River System</dc:title>
  <dc:creator>user</dc:creator>
  <cp:lastModifiedBy>Clint Mills</cp:lastModifiedBy>
  <cp:revision>30</cp:revision>
  <dcterms:created xsi:type="dcterms:W3CDTF">2014-08-18T01:25:23Z</dcterms:created>
  <dcterms:modified xsi:type="dcterms:W3CDTF">2014-08-25T02:41:11Z</dcterms:modified>
</cp:coreProperties>
</file>