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57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63EEABC-6B2E-4FD2-8BEC-3B33749E99A8}" type="datetimeFigureOut">
              <a:rPr lang="en-US" smtClean="0"/>
              <a:t>9/3/2014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3995CC1-E02E-49A1-90A3-BA54022DE953}"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p:spPr>
      </p:sp>
      <p:sp>
        <p:nvSpPr>
          <p:cNvPr id="931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931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3AE13E2-2593-41A5-8161-370E35CE52DD}" type="slidenum">
              <a:rPr lang="en-US" smtClean="0">
                <a:latin typeface="Arial" pitchFamily="34" charset="0"/>
                <a:cs typeface="Arial" pitchFamily="34" charset="0"/>
              </a:rPr>
              <a:pPr/>
              <a:t>8</a:t>
            </a:fld>
            <a:endParaRPr lang="en-US" smtClean="0">
              <a:latin typeface="Arial" pitchFamily="34" charset="0"/>
              <a:cs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024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15D0D22-2CAD-444A-879D-C9D2CCFBF06E}" type="slidenum">
              <a:rPr lang="en-US" smtClean="0">
                <a:latin typeface="Arial" pitchFamily="34" charset="0"/>
                <a:cs typeface="Arial" pitchFamily="34" charset="0"/>
              </a:rPr>
              <a:pPr/>
              <a:t>50</a:t>
            </a:fld>
            <a:endParaRPr lang="en-US" smtClean="0">
              <a:latin typeface="Arial" pitchFamily="34" charset="0"/>
              <a:cs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p:spPr>
      </p:sp>
      <p:sp>
        <p:nvSpPr>
          <p:cNvPr id="1034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0342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DF131E6-85FE-4725-B96F-3A3010B37F2D}" type="slidenum">
              <a:rPr lang="en-US" smtClean="0">
                <a:latin typeface="Arial" pitchFamily="34" charset="0"/>
                <a:cs typeface="Arial" pitchFamily="34" charset="0"/>
              </a:rPr>
              <a:pPr/>
              <a:t>52</a:t>
            </a:fld>
            <a:endParaRPr lang="en-US" smtClean="0">
              <a:latin typeface="Arial" pitchFamily="34" charset="0"/>
              <a:cs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noFill/>
          <a:ln>
            <a:solidFill>
              <a:srgbClr val="000000"/>
            </a:solidFill>
            <a:miter lim="800000"/>
            <a:headEnd/>
            <a:tailEnd/>
          </a:ln>
        </p:spPr>
      </p:sp>
      <p:sp>
        <p:nvSpPr>
          <p:cNvPr id="1044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044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F63D0E0-1432-42BD-938B-C83AB2B8C173}" type="slidenum">
              <a:rPr lang="en-US" smtClean="0">
                <a:latin typeface="Arial" pitchFamily="34" charset="0"/>
                <a:cs typeface="Arial" pitchFamily="34" charset="0"/>
              </a:rPr>
              <a:pPr/>
              <a:t>53</a:t>
            </a:fld>
            <a:endParaRPr lang="en-US" smtClean="0">
              <a:latin typeface="Arial" pitchFamily="34" charset="0"/>
              <a:cs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noFill/>
          <a:ln>
            <a:solidFill>
              <a:srgbClr val="000000"/>
            </a:solidFill>
            <a:miter lim="800000"/>
            <a:headEnd/>
            <a:tailEnd/>
          </a:ln>
        </p:spPr>
      </p:sp>
      <p:sp>
        <p:nvSpPr>
          <p:cNvPr id="1054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054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BB32A43-71A3-4D57-B09E-1069913A3130}" type="slidenum">
              <a:rPr lang="en-US" smtClean="0">
                <a:latin typeface="Arial" pitchFamily="34" charset="0"/>
                <a:cs typeface="Arial" pitchFamily="34" charset="0"/>
              </a:rPr>
              <a:pPr/>
              <a:t>55</a:t>
            </a:fld>
            <a:endParaRPr lang="en-US" smtClean="0">
              <a:latin typeface="Arial" pitchFamily="34" charset="0"/>
              <a:cs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p:spPr>
      </p:sp>
      <p:sp>
        <p:nvSpPr>
          <p:cNvPr id="1064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065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1120D39-A69B-4533-88A0-E39CF0B8D2D4}" type="slidenum">
              <a:rPr lang="en-US" smtClean="0">
                <a:latin typeface="Arial" pitchFamily="34" charset="0"/>
                <a:cs typeface="Arial" pitchFamily="34" charset="0"/>
              </a:rPr>
              <a:pPr/>
              <a:t>56</a:t>
            </a:fld>
            <a:endParaRPr lang="en-US" smtClean="0">
              <a:latin typeface="Arial" pitchFamily="34" charset="0"/>
              <a:cs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p:spPr>
      </p:sp>
      <p:sp>
        <p:nvSpPr>
          <p:cNvPr id="1075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075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BDEEFF0-B9ED-4EAB-B89D-C078E67D0EC2}" type="slidenum">
              <a:rPr lang="en-US" smtClean="0">
                <a:latin typeface="Arial" pitchFamily="34" charset="0"/>
                <a:cs typeface="Arial" pitchFamily="34" charset="0"/>
              </a:rPr>
              <a:pPr/>
              <a:t>58</a:t>
            </a:fld>
            <a:endParaRPr lang="en-US" smtClean="0">
              <a:latin typeface="Arial" pitchFamily="34" charset="0"/>
              <a:cs typeface="Arial"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bwMode="auto">
          <a:noFill/>
          <a:ln>
            <a:solidFill>
              <a:srgbClr val="000000"/>
            </a:solidFill>
            <a:miter lim="800000"/>
            <a:headEnd/>
            <a:tailEnd/>
          </a:ln>
        </p:spPr>
      </p:sp>
      <p:sp>
        <p:nvSpPr>
          <p:cNvPr id="1085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085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D768ED3-795C-4257-9668-B1C57419AD60}" type="slidenum">
              <a:rPr lang="en-US" smtClean="0">
                <a:latin typeface="Arial" pitchFamily="34" charset="0"/>
                <a:cs typeface="Arial" pitchFamily="34" charset="0"/>
              </a:rPr>
              <a:pPr/>
              <a:t>59</a:t>
            </a:fld>
            <a:endParaRPr lang="en-US" smtClean="0">
              <a:latin typeface="Arial" pitchFamily="34" charset="0"/>
              <a:cs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p:spPr>
      </p:sp>
      <p:sp>
        <p:nvSpPr>
          <p:cNvPr id="942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942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0ECC202-02C6-413A-962F-D03A1A0CD2D3}" type="slidenum">
              <a:rPr lang="en-US" smtClean="0">
                <a:latin typeface="Arial" pitchFamily="34" charset="0"/>
                <a:cs typeface="Arial" pitchFamily="34" charset="0"/>
              </a:rPr>
              <a:pPr/>
              <a:t>10</a:t>
            </a:fld>
            <a:endParaRPr lang="en-US" smtClean="0">
              <a:latin typeface="Arial" pitchFamily="34" charset="0"/>
              <a:cs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p:spPr>
      </p:sp>
      <p:sp>
        <p:nvSpPr>
          <p:cNvPr id="952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952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8E54380-FBDA-4F27-85AA-8C9327593306}" type="slidenum">
              <a:rPr lang="en-US" smtClean="0">
                <a:latin typeface="Arial" pitchFamily="34" charset="0"/>
                <a:cs typeface="Arial" pitchFamily="34" charset="0"/>
              </a:rPr>
              <a:pPr/>
              <a:t>20</a:t>
            </a:fld>
            <a:endParaRPr lang="en-US" smtClean="0">
              <a:latin typeface="Arial" pitchFamily="34" charset="0"/>
              <a:cs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p:spPr>
      </p:sp>
      <p:sp>
        <p:nvSpPr>
          <p:cNvPr id="962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962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D11D5A4-9B9A-4ECC-B48C-C8673AF87873}" type="slidenum">
              <a:rPr lang="en-US" smtClean="0">
                <a:latin typeface="Arial" pitchFamily="34" charset="0"/>
                <a:cs typeface="Arial" pitchFamily="34" charset="0"/>
              </a:rPr>
              <a:pPr/>
              <a:t>29</a:t>
            </a:fld>
            <a:endParaRPr lang="en-US" smtClean="0">
              <a:latin typeface="Arial" pitchFamily="34" charset="0"/>
              <a:cs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noFill/>
          <a:ln>
            <a:solidFill>
              <a:srgbClr val="000000"/>
            </a:solidFill>
            <a:miter lim="800000"/>
            <a:headEnd/>
            <a:tailEnd/>
          </a:ln>
        </p:spPr>
      </p:sp>
      <p:sp>
        <p:nvSpPr>
          <p:cNvPr id="972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972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AAE0167-4EF9-46B2-BB37-EA9DD345D682}" type="slidenum">
              <a:rPr lang="en-US" smtClean="0">
                <a:latin typeface="Arial" pitchFamily="34" charset="0"/>
                <a:cs typeface="Arial" pitchFamily="34" charset="0"/>
              </a:rPr>
              <a:pPr/>
              <a:t>43</a:t>
            </a:fld>
            <a:endParaRPr lang="en-US" smtClean="0">
              <a:latin typeface="Arial" pitchFamily="34" charset="0"/>
              <a:cs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p:spPr>
      </p:sp>
      <p:sp>
        <p:nvSpPr>
          <p:cNvPr id="983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9830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D25534A-7376-4672-9B16-891D43736134}" type="slidenum">
              <a:rPr lang="en-US" smtClean="0">
                <a:latin typeface="Arial" pitchFamily="34" charset="0"/>
                <a:cs typeface="Arial" pitchFamily="34" charset="0"/>
              </a:rPr>
              <a:pPr/>
              <a:t>44</a:t>
            </a:fld>
            <a:endParaRPr lang="en-US" smtClean="0">
              <a:latin typeface="Arial" pitchFamily="34" charset="0"/>
              <a:cs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p:spPr>
      </p:sp>
      <p:sp>
        <p:nvSpPr>
          <p:cNvPr id="993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993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B912D8C-49E5-4B70-BABB-0AEDA728F8DE}" type="slidenum">
              <a:rPr lang="en-US" smtClean="0">
                <a:latin typeface="Arial" pitchFamily="34" charset="0"/>
                <a:cs typeface="Arial" pitchFamily="34" charset="0"/>
              </a:rPr>
              <a:pPr/>
              <a:t>46</a:t>
            </a:fld>
            <a:endParaRPr lang="en-US" smtClean="0">
              <a:latin typeface="Arial" pitchFamily="34" charset="0"/>
              <a:cs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p:spPr>
      </p:sp>
      <p:sp>
        <p:nvSpPr>
          <p:cNvPr id="1003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003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FF197F8-4BFA-4B5E-9694-050DAD451438}" type="slidenum">
              <a:rPr lang="en-US" smtClean="0">
                <a:latin typeface="Arial" pitchFamily="34" charset="0"/>
                <a:cs typeface="Arial" pitchFamily="34" charset="0"/>
              </a:rPr>
              <a:pPr/>
              <a:t>48</a:t>
            </a:fld>
            <a:endParaRPr lang="en-US" smtClean="0">
              <a:latin typeface="Arial" pitchFamily="34" charset="0"/>
              <a:cs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p:spPr>
      </p:sp>
      <p:sp>
        <p:nvSpPr>
          <p:cNvPr id="1013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013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395EE0C-44FF-4374-9DD4-75C3CD0E946A}" type="slidenum">
              <a:rPr lang="en-US" smtClean="0">
                <a:latin typeface="Arial" pitchFamily="34" charset="0"/>
                <a:cs typeface="Arial" pitchFamily="34" charset="0"/>
              </a:rPr>
              <a:pPr/>
              <a:t>49</a:t>
            </a:fld>
            <a:endParaRPr lang="en-US" smtClean="0">
              <a:latin typeface="Arial" pitchFamily="34" charset="0"/>
              <a:cs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8FBD04F-0CFE-496F-9110-0745F7FD348F}" type="datetimeFigureOut">
              <a:rPr lang="en-US" smtClean="0"/>
              <a:t>9/3/2014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E93DED-21CA-49B3-A5D9-8C89D88939F8}"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FBD04F-0CFE-496F-9110-0745F7FD348F}" type="datetimeFigureOut">
              <a:rPr lang="en-US" smtClean="0"/>
              <a:t>9/3/2014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E93DED-21CA-49B3-A5D9-8C89D88939F8}"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FBD04F-0CFE-496F-9110-0745F7FD348F}" type="datetimeFigureOut">
              <a:rPr lang="en-US" smtClean="0"/>
              <a:t>9/3/2014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E93DED-21CA-49B3-A5D9-8C89D88939F8}"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FBD04F-0CFE-496F-9110-0745F7FD348F}" type="datetimeFigureOut">
              <a:rPr lang="en-US" smtClean="0"/>
              <a:t>9/3/2014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E93DED-21CA-49B3-A5D9-8C89D88939F8}"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8FBD04F-0CFE-496F-9110-0745F7FD348F}" type="datetimeFigureOut">
              <a:rPr lang="en-US" smtClean="0"/>
              <a:t>9/3/2014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E93DED-21CA-49B3-A5D9-8C89D88939F8}"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8FBD04F-0CFE-496F-9110-0745F7FD348F}" type="datetimeFigureOut">
              <a:rPr lang="en-US" smtClean="0"/>
              <a:t>9/3/2014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E93DED-21CA-49B3-A5D9-8C89D88939F8}"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8FBD04F-0CFE-496F-9110-0745F7FD348F}" type="datetimeFigureOut">
              <a:rPr lang="en-US" smtClean="0"/>
              <a:t>9/3/2014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CE93DED-21CA-49B3-A5D9-8C89D88939F8}"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8FBD04F-0CFE-496F-9110-0745F7FD348F}" type="datetimeFigureOut">
              <a:rPr lang="en-US" smtClean="0"/>
              <a:t>9/3/2014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CE93DED-21CA-49B3-A5D9-8C89D88939F8}"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FBD04F-0CFE-496F-9110-0745F7FD348F}" type="datetimeFigureOut">
              <a:rPr lang="en-US" smtClean="0"/>
              <a:t>9/3/2014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CE93DED-21CA-49B3-A5D9-8C89D88939F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FBD04F-0CFE-496F-9110-0745F7FD348F}" type="datetimeFigureOut">
              <a:rPr lang="en-US" smtClean="0"/>
              <a:t>9/3/2014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E93DED-21CA-49B3-A5D9-8C89D88939F8}"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FBD04F-0CFE-496F-9110-0745F7FD348F}" type="datetimeFigureOut">
              <a:rPr lang="en-US" smtClean="0"/>
              <a:t>9/3/2014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E93DED-21CA-49B3-A5D9-8C89D88939F8}"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E6DCAC"/>
            </a:gs>
            <a:gs pos="12000">
              <a:srgbClr val="E6D78A"/>
            </a:gs>
            <a:gs pos="30000">
              <a:srgbClr val="C7AC4C"/>
            </a:gs>
            <a:gs pos="45000">
              <a:srgbClr val="E6D78A"/>
            </a:gs>
            <a:gs pos="77000">
              <a:srgbClr val="C7AC4C"/>
            </a:gs>
            <a:gs pos="100000">
              <a:srgbClr val="E6DCAC"/>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FBD04F-0CFE-496F-9110-0745F7FD348F}" type="datetimeFigureOut">
              <a:rPr lang="en-US" smtClean="0"/>
              <a:t>9/3/2014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E93DED-21CA-49B3-A5D9-8C89D88939F8}"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9.jpeg"/></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30.jpeg"/><Relationship Id="rId4" Type="http://schemas.openxmlformats.org/officeDocument/2006/relationships/image" Target="../media/image29.jpeg"/></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45.jpeg"/><Relationship Id="rId4" Type="http://schemas.openxmlformats.org/officeDocument/2006/relationships/image" Target="../media/image44.png"/></Relationships>
</file>

<file path=ppt/slides/_rels/slide44.xml.rels><?xml version="1.0" encoding="UTF-8" standalone="yes"?>
<Relationships xmlns="http://schemas.openxmlformats.org/package/2006/relationships"><Relationship Id="rId3" Type="http://schemas.openxmlformats.org/officeDocument/2006/relationships/hyperlink" Target="http://upload.wikimedia.org/wikipedia/en/4/42/Gcjining.JPG"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47.jpeg"/><Relationship Id="rId5" Type="http://schemas.openxmlformats.org/officeDocument/2006/relationships/hyperlink" Target="http://upload.wikimedia.org/wikipedia/en/4/45/Gcjiangnan1.JPG" TargetMode="External"/><Relationship Id="rId4" Type="http://schemas.openxmlformats.org/officeDocument/2006/relationships/image" Target="../media/image46.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50.jpeg"/><Relationship Id="rId4" Type="http://schemas.openxmlformats.org/officeDocument/2006/relationships/image" Target="../media/image49.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54.jpeg"/><Relationship Id="rId5" Type="http://schemas.openxmlformats.org/officeDocument/2006/relationships/image" Target="../media/image53.jpeg"/><Relationship Id="rId4" Type="http://schemas.openxmlformats.org/officeDocument/2006/relationships/image" Target="../media/image52.jpeg"/></Relationships>
</file>

<file path=ppt/slides/_rels/slide49.xml.rels><?xml version="1.0" encoding="UTF-8" standalone="yes"?>
<Relationships xmlns="http://schemas.openxmlformats.org/package/2006/relationships"><Relationship Id="rId8" Type="http://schemas.openxmlformats.org/officeDocument/2006/relationships/image" Target="../media/image60.jpeg"/><Relationship Id="rId3" Type="http://schemas.openxmlformats.org/officeDocument/2006/relationships/image" Target="../media/image55.jpeg"/><Relationship Id="rId7" Type="http://schemas.openxmlformats.org/officeDocument/2006/relationships/image" Target="../media/image59.jpe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58.jpeg"/><Relationship Id="rId5" Type="http://schemas.openxmlformats.org/officeDocument/2006/relationships/image" Target="../media/image57.jpeg"/><Relationship Id="rId4" Type="http://schemas.openxmlformats.org/officeDocument/2006/relationships/image" Target="../media/image56.jpeg"/></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8" Type="http://schemas.openxmlformats.org/officeDocument/2006/relationships/image" Target="../media/image66.jpeg"/><Relationship Id="rId3" Type="http://schemas.openxmlformats.org/officeDocument/2006/relationships/image" Target="../media/image61.jpeg"/><Relationship Id="rId7" Type="http://schemas.openxmlformats.org/officeDocument/2006/relationships/image" Target="../media/image65.jpe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64.jpeg"/><Relationship Id="rId5" Type="http://schemas.openxmlformats.org/officeDocument/2006/relationships/image" Target="../media/image63.jpeg"/><Relationship Id="rId4" Type="http://schemas.openxmlformats.org/officeDocument/2006/relationships/image" Target="../media/image62.jpe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69.jpeg"/><Relationship Id="rId4" Type="http://schemas.openxmlformats.org/officeDocument/2006/relationships/image" Target="../media/image68.jpeg"/></Relationships>
</file>

<file path=ppt/slides/_rels/slide53.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73.jpeg"/><Relationship Id="rId5" Type="http://schemas.openxmlformats.org/officeDocument/2006/relationships/image" Target="../media/image72.jpeg"/><Relationship Id="rId4" Type="http://schemas.openxmlformats.org/officeDocument/2006/relationships/image" Target="../media/image71.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74.png"/><Relationship Id="rId7" Type="http://schemas.openxmlformats.org/officeDocument/2006/relationships/image" Target="../media/image78.jpe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77.jpeg"/><Relationship Id="rId5" Type="http://schemas.openxmlformats.org/officeDocument/2006/relationships/image" Target="../media/image76.jpeg"/><Relationship Id="rId4" Type="http://schemas.openxmlformats.org/officeDocument/2006/relationships/image" Target="../media/image75.png"/></Relationships>
</file>

<file path=ppt/slides/_rels/slide56.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83.jpeg"/><Relationship Id="rId5" Type="http://schemas.openxmlformats.org/officeDocument/2006/relationships/image" Target="../media/image82.jpeg"/><Relationship Id="rId4" Type="http://schemas.openxmlformats.org/officeDocument/2006/relationships/image" Target="../media/image81.jpeg"/></Relationships>
</file>

<file path=ppt/slides/_rels/slide59.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solidFill>
                  <a:srgbClr val="7030A0"/>
                </a:solidFill>
              </a:rPr>
              <a:t>Dynasties of China</a:t>
            </a:r>
            <a:endParaRPr lang="en-US" b="1" dirty="0">
              <a:solidFill>
                <a:srgbClr val="7030A0"/>
              </a:solidFill>
            </a:endParaRPr>
          </a:p>
        </p:txBody>
      </p:sp>
      <p:sp>
        <p:nvSpPr>
          <p:cNvPr id="3" name="Subtitle 2"/>
          <p:cNvSpPr>
            <a:spLocks noGrp="1"/>
          </p:cNvSpPr>
          <p:nvPr>
            <p:ph type="subTitle" idx="1"/>
          </p:nvPr>
        </p:nvSpPr>
        <p:spPr/>
        <p:txBody>
          <a:bodyPr>
            <a:normAutofit fontScale="92500"/>
          </a:bodyPr>
          <a:lstStyle/>
          <a:p>
            <a:r>
              <a:rPr lang="en-US" b="1" dirty="0" smtClean="0">
                <a:solidFill>
                  <a:srgbClr val="7030A0"/>
                </a:solidFill>
              </a:rPr>
              <a:t>Use any and all information on these slides to use in your poster presentations and on the class timeline</a:t>
            </a:r>
            <a:endParaRPr lang="en-US" b="1" dirty="0">
              <a:solidFill>
                <a:srgbClr val="7030A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3" descr="eastern_zhou_dynasty_map1"/>
          <p:cNvPicPr>
            <a:picLocks noChangeAspect="1" noChangeArrowheads="1"/>
          </p:cNvPicPr>
          <p:nvPr/>
        </p:nvPicPr>
        <p:blipFill>
          <a:blip r:embed="rId3"/>
          <a:srcRect/>
          <a:stretch>
            <a:fillRect/>
          </a:stretch>
        </p:blipFill>
        <p:spPr bwMode="auto">
          <a:xfrm>
            <a:off x="3429000" y="228600"/>
            <a:ext cx="5029200" cy="3538538"/>
          </a:xfrm>
          <a:prstGeom prst="rect">
            <a:avLst/>
          </a:prstGeom>
          <a:noFill/>
          <a:ln w="9525">
            <a:noFill/>
            <a:miter lim="800000"/>
            <a:headEnd/>
            <a:tailEnd/>
          </a:ln>
        </p:spPr>
      </p:pic>
      <p:pic>
        <p:nvPicPr>
          <p:cNvPr id="20483" name="Picture 5" descr="confucius"/>
          <p:cNvPicPr>
            <a:picLocks noChangeAspect="1" noChangeArrowheads="1"/>
          </p:cNvPicPr>
          <p:nvPr/>
        </p:nvPicPr>
        <p:blipFill>
          <a:blip r:embed="rId4"/>
          <a:srcRect/>
          <a:stretch>
            <a:fillRect/>
          </a:stretch>
        </p:blipFill>
        <p:spPr bwMode="auto">
          <a:xfrm>
            <a:off x="152400" y="609600"/>
            <a:ext cx="2967038" cy="5287963"/>
          </a:xfrm>
          <a:prstGeom prst="rect">
            <a:avLst/>
          </a:prstGeom>
          <a:noFill/>
          <a:ln w="9525">
            <a:noFill/>
            <a:miter lim="800000"/>
            <a:headEnd/>
            <a:tailEnd/>
          </a:ln>
        </p:spPr>
      </p:pic>
      <p:pic>
        <p:nvPicPr>
          <p:cNvPr id="20484" name="Picture 7" descr="laotzu"/>
          <p:cNvPicPr>
            <a:picLocks noChangeAspect="1" noChangeArrowheads="1"/>
          </p:cNvPicPr>
          <p:nvPr/>
        </p:nvPicPr>
        <p:blipFill>
          <a:blip r:embed="rId5"/>
          <a:srcRect/>
          <a:stretch>
            <a:fillRect/>
          </a:stretch>
        </p:blipFill>
        <p:spPr bwMode="auto">
          <a:xfrm>
            <a:off x="3429000" y="3921125"/>
            <a:ext cx="2263775" cy="2936875"/>
          </a:xfrm>
          <a:prstGeom prst="rect">
            <a:avLst/>
          </a:prstGeom>
          <a:noFill/>
          <a:ln w="9525">
            <a:noFill/>
            <a:miter lim="800000"/>
            <a:headEnd/>
            <a:tailEnd/>
          </a:ln>
        </p:spPr>
      </p:pic>
      <p:sp>
        <p:nvSpPr>
          <p:cNvPr id="20485" name="Rectangle 8"/>
          <p:cNvSpPr>
            <a:spLocks noChangeArrowheads="1"/>
          </p:cNvSpPr>
          <p:nvPr/>
        </p:nvSpPr>
        <p:spPr bwMode="auto">
          <a:xfrm>
            <a:off x="5943600" y="3962400"/>
            <a:ext cx="2895600" cy="2743200"/>
          </a:xfrm>
          <a:prstGeom prst="rect">
            <a:avLst/>
          </a:prstGeom>
          <a:solidFill>
            <a:schemeClr val="accent1"/>
          </a:solidFill>
          <a:ln w="9525">
            <a:solidFill>
              <a:schemeClr val="tx1"/>
            </a:solidFill>
            <a:miter lim="800000"/>
            <a:headEnd/>
            <a:tailEnd/>
          </a:ln>
        </p:spPr>
        <p:txBody>
          <a:bodyPr wrap="none" anchor="ctr"/>
          <a:lstStyle/>
          <a:p>
            <a:pPr algn="ctr"/>
            <a:r>
              <a:rPr lang="en-US" sz="2000"/>
              <a:t>Zhou Dynasty </a:t>
            </a:r>
          </a:p>
          <a:p>
            <a:pPr algn="ctr"/>
            <a:r>
              <a:rPr lang="en-US" sz="2000"/>
              <a:t>(1027 BCE-256 BCE) </a:t>
            </a:r>
          </a:p>
          <a:p>
            <a:pPr algn="ctr"/>
            <a:r>
              <a:rPr lang="en-US" sz="2000"/>
              <a:t>and the Period of the </a:t>
            </a:r>
          </a:p>
          <a:p>
            <a:pPr algn="ctr"/>
            <a:r>
              <a:rPr lang="en-US" sz="2000"/>
              <a:t>Warring States and the</a:t>
            </a:r>
          </a:p>
          <a:p>
            <a:pPr algn="ctr"/>
            <a:r>
              <a:rPr lang="en-US" sz="2000"/>
              <a:t>Hundred Flowers of </a:t>
            </a:r>
          </a:p>
          <a:p>
            <a:pPr algn="ctr"/>
            <a:r>
              <a:rPr lang="en-US" sz="2000"/>
              <a:t>Philosophy leads to </a:t>
            </a:r>
          </a:p>
          <a:p>
            <a:pPr algn="ctr"/>
            <a:r>
              <a:rPr lang="en-US" sz="2000"/>
              <a:t>Taoism and Confucius </a:t>
            </a:r>
          </a:p>
          <a:p>
            <a:pPr algn="ctr"/>
            <a:r>
              <a:rPr lang="en-US" sz="2000"/>
              <a:t>philosophy</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Content Placeholder 1"/>
          <p:cNvSpPr>
            <a:spLocks noGrp="1"/>
          </p:cNvSpPr>
          <p:nvPr>
            <p:ph idx="1"/>
          </p:nvPr>
        </p:nvSpPr>
        <p:spPr>
          <a:xfrm>
            <a:off x="457200" y="1524000"/>
            <a:ext cx="4343400" cy="5105400"/>
          </a:xfrm>
        </p:spPr>
        <p:txBody>
          <a:bodyPr>
            <a:normAutofit fontScale="85000" lnSpcReduction="10000"/>
          </a:bodyPr>
          <a:lstStyle/>
          <a:p>
            <a:pPr eaLnBrk="1" hangingPunct="1">
              <a:lnSpc>
                <a:spcPct val="90000"/>
              </a:lnSpc>
            </a:pPr>
            <a:r>
              <a:rPr lang="en-US" dirty="0" smtClean="0"/>
              <a:t>The Zhou family was able to defeat and overthrow the last Shang Dynasty king in 1028 B.C.E. They claimed that the Shang Dynasty had lost the mandate of heaven due to their poor governing. The Zhou Dynasty would become the longest lasting dynasty in Chinese history, lasting over 800 years. </a:t>
            </a:r>
            <a:br>
              <a:rPr lang="en-US" dirty="0" smtClean="0"/>
            </a:br>
            <a:r>
              <a:rPr lang="en-US" dirty="0" smtClean="0"/>
              <a:t/>
            </a:r>
            <a:br>
              <a:rPr lang="en-US" dirty="0" smtClean="0"/>
            </a:br>
            <a:endParaRPr lang="en-US" dirty="0" smtClean="0"/>
          </a:p>
          <a:p>
            <a:pPr eaLnBrk="1" hangingPunct="1">
              <a:lnSpc>
                <a:spcPct val="90000"/>
              </a:lnSpc>
            </a:pPr>
            <a:endParaRPr lang="en-US" dirty="0" smtClean="0"/>
          </a:p>
        </p:txBody>
      </p:sp>
      <p:sp>
        <p:nvSpPr>
          <p:cNvPr id="3" name="Title 2"/>
          <p:cNvSpPr>
            <a:spLocks noGrp="1"/>
          </p:cNvSpPr>
          <p:nvPr>
            <p:ph type="title"/>
          </p:nvPr>
        </p:nvSpPr>
        <p:spPr/>
        <p:txBody>
          <a:bodyPr/>
          <a:lstStyle/>
          <a:p>
            <a:pPr eaLnBrk="1" fontAlgn="auto" hangingPunct="1">
              <a:spcAft>
                <a:spcPts val="0"/>
              </a:spcAft>
              <a:defRPr/>
            </a:pPr>
            <a:r>
              <a:rPr dirty="0" smtClean="0"/>
              <a:t>The Zhou Dynasty</a:t>
            </a:r>
            <a:endParaRPr dirty="0"/>
          </a:p>
        </p:txBody>
      </p:sp>
      <p:pic>
        <p:nvPicPr>
          <p:cNvPr id="21508" name="Picture 6" descr="http://www.culturalcompass.org/images/Renzong.jpg"/>
          <p:cNvPicPr>
            <a:picLocks noChangeAspect="1" noChangeArrowheads="1"/>
          </p:cNvPicPr>
          <p:nvPr/>
        </p:nvPicPr>
        <p:blipFill>
          <a:blip r:embed="rId2"/>
          <a:srcRect/>
          <a:stretch>
            <a:fillRect/>
          </a:stretch>
        </p:blipFill>
        <p:spPr bwMode="auto">
          <a:xfrm>
            <a:off x="5029200" y="1524000"/>
            <a:ext cx="3352800" cy="49672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Content Placeholder 1"/>
          <p:cNvSpPr>
            <a:spLocks noGrp="1"/>
          </p:cNvSpPr>
          <p:nvPr>
            <p:ph idx="1"/>
          </p:nvPr>
        </p:nvSpPr>
        <p:spPr>
          <a:xfrm>
            <a:off x="457200" y="1524000"/>
            <a:ext cx="3733800" cy="4572000"/>
          </a:xfrm>
        </p:spPr>
        <p:txBody>
          <a:bodyPr>
            <a:normAutofit fontScale="85000" lnSpcReduction="10000"/>
          </a:bodyPr>
          <a:lstStyle/>
          <a:p>
            <a:pPr eaLnBrk="1" hangingPunct="1"/>
            <a:r>
              <a:rPr lang="en-US" smtClean="0"/>
              <a:t>The Zhou set up a new economy, rearranging the affairs of the kingdom. As they did so, the borders of their kingdom swelled, and they were able to maintain control over the people they conquered effectively.</a:t>
            </a:r>
            <a:br>
              <a:rPr lang="en-US" smtClean="0"/>
            </a:br>
            <a:endParaRPr lang="en-US" smtClean="0"/>
          </a:p>
        </p:txBody>
      </p:sp>
      <p:sp>
        <p:nvSpPr>
          <p:cNvPr id="3" name="Title 2"/>
          <p:cNvSpPr>
            <a:spLocks noGrp="1"/>
          </p:cNvSpPr>
          <p:nvPr>
            <p:ph type="title"/>
          </p:nvPr>
        </p:nvSpPr>
        <p:spPr/>
        <p:txBody>
          <a:bodyPr/>
          <a:lstStyle/>
          <a:p>
            <a:pPr eaLnBrk="1" fontAlgn="auto" hangingPunct="1">
              <a:spcAft>
                <a:spcPts val="0"/>
              </a:spcAft>
              <a:defRPr/>
            </a:pPr>
            <a:r>
              <a:rPr dirty="0" smtClean="0"/>
              <a:t>Zhou Expansion</a:t>
            </a:r>
            <a:endParaRPr dirty="0"/>
          </a:p>
        </p:txBody>
      </p:sp>
      <p:pic>
        <p:nvPicPr>
          <p:cNvPr id="22532" name="Picture 8" descr="Eastern Zhou Dynasty"/>
          <p:cNvPicPr>
            <a:picLocks noChangeAspect="1" noChangeArrowheads="1"/>
          </p:cNvPicPr>
          <p:nvPr/>
        </p:nvPicPr>
        <p:blipFill>
          <a:blip r:embed="rId2">
            <a:lum bright="20000" contrast="30000"/>
          </a:blip>
          <a:srcRect/>
          <a:stretch>
            <a:fillRect/>
          </a:stretch>
        </p:blipFill>
        <p:spPr bwMode="auto">
          <a:xfrm>
            <a:off x="4267200" y="1676400"/>
            <a:ext cx="4495800" cy="3162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Content Placeholder 1"/>
          <p:cNvSpPr>
            <a:spLocks noGrp="1"/>
          </p:cNvSpPr>
          <p:nvPr>
            <p:ph idx="1"/>
          </p:nvPr>
        </p:nvSpPr>
        <p:spPr>
          <a:xfrm>
            <a:off x="457200" y="1524000"/>
            <a:ext cx="4419600" cy="4572000"/>
          </a:xfrm>
        </p:spPr>
        <p:txBody>
          <a:bodyPr>
            <a:normAutofit fontScale="92500" lnSpcReduction="20000"/>
          </a:bodyPr>
          <a:lstStyle/>
          <a:p>
            <a:pPr eaLnBrk="1" hangingPunct="1"/>
            <a:r>
              <a:rPr lang="en-US" smtClean="0"/>
              <a:t>Zhou kings assigned nobleman, who were usually members of the royal family, to serve as regional rulers. These nobleman owned the land, and were given absolute authority over it. The peasants could not own land, but instead worked the land for the noblemen.</a:t>
            </a:r>
          </a:p>
          <a:p>
            <a:pPr eaLnBrk="1" hangingPunct="1"/>
            <a:endParaRPr lang="en-US" smtClean="0"/>
          </a:p>
        </p:txBody>
      </p:sp>
      <p:sp>
        <p:nvSpPr>
          <p:cNvPr id="3" name="Title 2"/>
          <p:cNvSpPr>
            <a:spLocks noGrp="1"/>
          </p:cNvSpPr>
          <p:nvPr>
            <p:ph type="title"/>
          </p:nvPr>
        </p:nvSpPr>
        <p:spPr/>
        <p:txBody>
          <a:bodyPr/>
          <a:lstStyle/>
          <a:p>
            <a:pPr eaLnBrk="1" fontAlgn="auto" hangingPunct="1">
              <a:spcAft>
                <a:spcPts val="0"/>
              </a:spcAft>
              <a:defRPr/>
            </a:pPr>
            <a:r>
              <a:rPr dirty="0" smtClean="0"/>
              <a:t>Zhou Regional Rulers</a:t>
            </a:r>
            <a:endParaRPr dirty="0"/>
          </a:p>
        </p:txBody>
      </p:sp>
      <p:pic>
        <p:nvPicPr>
          <p:cNvPr id="23556" name="Picture 2" descr="http://www.britishmuseum.org/images/ps254502_l.jpg"/>
          <p:cNvPicPr>
            <a:picLocks noChangeAspect="1" noChangeArrowheads="1"/>
          </p:cNvPicPr>
          <p:nvPr/>
        </p:nvPicPr>
        <p:blipFill>
          <a:blip r:embed="rId2"/>
          <a:srcRect l="18668" t="6667" r="20000" b="2667"/>
          <a:stretch>
            <a:fillRect/>
          </a:stretch>
        </p:blipFill>
        <p:spPr bwMode="auto">
          <a:xfrm>
            <a:off x="5029200" y="1524000"/>
            <a:ext cx="3200400" cy="4730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ontent Placeholder 1"/>
          <p:cNvSpPr>
            <a:spLocks noGrp="1"/>
          </p:cNvSpPr>
          <p:nvPr>
            <p:ph idx="1"/>
          </p:nvPr>
        </p:nvSpPr>
        <p:spPr>
          <a:xfrm>
            <a:off x="609600" y="1524000"/>
            <a:ext cx="4267200" cy="4572000"/>
          </a:xfrm>
        </p:spPr>
        <p:txBody>
          <a:bodyPr/>
          <a:lstStyle/>
          <a:p>
            <a:pPr eaLnBrk="1" hangingPunct="1"/>
            <a:r>
              <a:rPr lang="en-US" smtClean="0"/>
              <a:t>This form of government worked well for several hundred years. However, overtime the king slowly became less powerful, while the nobleman </a:t>
            </a:r>
            <a:br>
              <a:rPr lang="en-US" smtClean="0"/>
            </a:br>
            <a:r>
              <a:rPr lang="en-US" smtClean="0"/>
              <a:t>grew in power.</a:t>
            </a:r>
          </a:p>
        </p:txBody>
      </p:sp>
      <p:sp>
        <p:nvSpPr>
          <p:cNvPr id="3" name="Title 2"/>
          <p:cNvSpPr>
            <a:spLocks noGrp="1"/>
          </p:cNvSpPr>
          <p:nvPr>
            <p:ph type="title"/>
          </p:nvPr>
        </p:nvSpPr>
        <p:spPr/>
        <p:txBody>
          <a:bodyPr/>
          <a:lstStyle/>
          <a:p>
            <a:pPr eaLnBrk="1" fontAlgn="auto" hangingPunct="1">
              <a:spcAft>
                <a:spcPts val="0"/>
              </a:spcAft>
              <a:defRPr/>
            </a:pPr>
            <a:r>
              <a:rPr dirty="0" smtClean="0"/>
              <a:t>Noblemen Grew in Power</a:t>
            </a:r>
            <a:endParaRPr dirty="0"/>
          </a:p>
        </p:txBody>
      </p:sp>
      <p:pic>
        <p:nvPicPr>
          <p:cNvPr id="24580" name="Picture 8" descr="http://www.blogcdn.com/playstation.joystiq.com/media/2009/07/dw6e45l.png"/>
          <p:cNvPicPr>
            <a:picLocks noChangeAspect="1" noChangeArrowheads="1"/>
          </p:cNvPicPr>
          <p:nvPr/>
        </p:nvPicPr>
        <p:blipFill>
          <a:blip r:embed="rId2"/>
          <a:srcRect/>
          <a:stretch>
            <a:fillRect/>
          </a:stretch>
        </p:blipFill>
        <p:spPr bwMode="auto">
          <a:xfrm>
            <a:off x="4876800" y="1676400"/>
            <a:ext cx="3657600" cy="3657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Content Placeholder 1"/>
          <p:cNvSpPr>
            <a:spLocks noGrp="1"/>
          </p:cNvSpPr>
          <p:nvPr>
            <p:ph idx="1"/>
          </p:nvPr>
        </p:nvSpPr>
        <p:spPr>
          <a:xfrm>
            <a:off x="457200" y="1524000"/>
            <a:ext cx="4038600" cy="5029200"/>
          </a:xfrm>
        </p:spPr>
        <p:txBody>
          <a:bodyPr>
            <a:normAutofit fontScale="85000" lnSpcReduction="10000"/>
          </a:bodyPr>
          <a:lstStyle/>
          <a:p>
            <a:pPr eaLnBrk="1" hangingPunct="1"/>
            <a:r>
              <a:rPr lang="en-US" smtClean="0"/>
              <a:t>In 771 B.C. while fighting against a rebellion, the Zhou armies suffered a terrible defeat. As a result, the Zhou Dynasty lost even more power to the noblemen. They managed to hang on to power for another 500 years. Then in 256 B.C.E. the Zhou Dynasty was finally overthrown.</a:t>
            </a:r>
          </a:p>
          <a:p>
            <a:pPr eaLnBrk="1" hangingPunct="1"/>
            <a:endParaRPr lang="en-US" smtClean="0"/>
          </a:p>
        </p:txBody>
      </p:sp>
      <p:sp>
        <p:nvSpPr>
          <p:cNvPr id="3" name="Title 2"/>
          <p:cNvSpPr>
            <a:spLocks noGrp="1"/>
          </p:cNvSpPr>
          <p:nvPr>
            <p:ph type="title"/>
          </p:nvPr>
        </p:nvSpPr>
        <p:spPr/>
        <p:txBody>
          <a:bodyPr/>
          <a:lstStyle/>
          <a:p>
            <a:pPr eaLnBrk="1" fontAlgn="auto" hangingPunct="1">
              <a:spcAft>
                <a:spcPts val="0"/>
              </a:spcAft>
              <a:defRPr/>
            </a:pPr>
            <a:r>
              <a:rPr dirty="0" smtClean="0"/>
              <a:t>Zhou Dynasty Overthrown</a:t>
            </a:r>
            <a:endParaRPr dirty="0"/>
          </a:p>
        </p:txBody>
      </p:sp>
      <p:pic>
        <p:nvPicPr>
          <p:cNvPr id="25604" name="Picture 2" descr="http://img.qihoo.com/qhimg/bbs_img/0_0/1/336/298/6e47d8.jpg"/>
          <p:cNvPicPr>
            <a:picLocks noChangeAspect="1" noChangeArrowheads="1"/>
          </p:cNvPicPr>
          <p:nvPr/>
        </p:nvPicPr>
        <p:blipFill>
          <a:blip r:embed="rId2"/>
          <a:srcRect/>
          <a:stretch>
            <a:fillRect/>
          </a:stretch>
        </p:blipFill>
        <p:spPr bwMode="auto">
          <a:xfrm>
            <a:off x="4572000" y="1676400"/>
            <a:ext cx="4149725" cy="3124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Content Placeholder 1"/>
          <p:cNvSpPr>
            <a:spLocks noGrp="1"/>
          </p:cNvSpPr>
          <p:nvPr>
            <p:ph idx="1"/>
          </p:nvPr>
        </p:nvSpPr>
        <p:spPr/>
        <p:txBody>
          <a:bodyPr>
            <a:normAutofit lnSpcReduction="10000"/>
          </a:bodyPr>
          <a:lstStyle/>
          <a:p>
            <a:pPr>
              <a:buFont typeface="Wingdings 2" pitchFamily="18" charset="2"/>
              <a:buNone/>
            </a:pPr>
            <a:r>
              <a:rPr lang="en-US" sz="2400" smtClean="0">
                <a:solidFill>
                  <a:srgbClr val="0070C0"/>
                </a:solidFill>
              </a:rPr>
              <a:t>Obj: Identify Qin dynasty’s contributions to Chinese history</a:t>
            </a:r>
          </a:p>
          <a:p>
            <a:pPr>
              <a:buFont typeface="Wingdings 2" pitchFamily="18" charset="2"/>
              <a:buNone/>
            </a:pPr>
            <a:r>
              <a:rPr lang="en-US" sz="2400" smtClean="0">
                <a:solidFill>
                  <a:srgbClr val="0070C0"/>
                </a:solidFill>
              </a:rPr>
              <a:t>        Identify Qin dynasty’s contributions to Chinese history</a:t>
            </a:r>
          </a:p>
          <a:p>
            <a:pPr>
              <a:buFont typeface="Wingdings 2" pitchFamily="18" charset="2"/>
              <a:buNone/>
            </a:pPr>
            <a:r>
              <a:rPr lang="en-US" sz="2400" smtClean="0">
                <a:solidFill>
                  <a:srgbClr val="0070C0"/>
                </a:solidFill>
              </a:rPr>
              <a:t>         Examine early dynasties</a:t>
            </a:r>
          </a:p>
          <a:p>
            <a:pPr>
              <a:buFont typeface="Wingdings 2" pitchFamily="18" charset="2"/>
              <a:buNone/>
            </a:pPr>
            <a:r>
              <a:rPr lang="en-US" sz="2400" smtClean="0">
                <a:solidFill>
                  <a:srgbClr val="0070C0"/>
                </a:solidFill>
              </a:rPr>
              <a:t>         Distinguish differences and advancements between                 	the two dynasties</a:t>
            </a:r>
          </a:p>
          <a:p>
            <a:pPr>
              <a:buFont typeface="Wingdings 2" pitchFamily="18" charset="2"/>
              <a:buNone/>
            </a:pPr>
            <a:r>
              <a:rPr lang="en-US" sz="2400" smtClean="0">
                <a:solidFill>
                  <a:schemeClr val="bg1"/>
                </a:solidFill>
              </a:rPr>
              <a:t>Agenda: 1. View ppt</a:t>
            </a:r>
          </a:p>
          <a:p>
            <a:pPr>
              <a:buFont typeface="Wingdings 2" pitchFamily="18" charset="2"/>
              <a:buNone/>
            </a:pPr>
            <a:r>
              <a:rPr lang="en-US" sz="2400" smtClean="0">
                <a:solidFill>
                  <a:schemeClr val="bg1"/>
                </a:solidFill>
              </a:rPr>
              <a:t>               2. Take notes</a:t>
            </a:r>
          </a:p>
          <a:p>
            <a:pPr>
              <a:buFont typeface="Wingdings 2" pitchFamily="18" charset="2"/>
              <a:buNone/>
            </a:pPr>
            <a:r>
              <a:rPr lang="en-US" sz="2400" smtClean="0">
                <a:solidFill>
                  <a:srgbClr val="FF0000"/>
                </a:solidFill>
              </a:rPr>
              <a:t>Hw: 1. Read pages 79-87, take notes that will be used on your quiz on Tuesday</a:t>
            </a:r>
          </a:p>
          <a:p>
            <a:pPr>
              <a:buFont typeface="Wingdings 2" pitchFamily="18" charset="2"/>
              <a:buNone/>
            </a:pPr>
            <a:r>
              <a:rPr lang="en-US" sz="2400" smtClean="0">
                <a:solidFill>
                  <a:srgbClr val="FF0000"/>
                </a:solidFill>
              </a:rPr>
              <a:t>        2. Bring in your Islam reading and graphic organizer to be used on semester final project</a:t>
            </a:r>
          </a:p>
          <a:p>
            <a:pPr>
              <a:buFont typeface="Wingdings 2" pitchFamily="18" charset="2"/>
              <a:buNone/>
            </a:pPr>
            <a:endParaRPr lang="en-US" smtClean="0">
              <a:solidFill>
                <a:srgbClr val="0070C0"/>
              </a:solidFill>
            </a:endParaRPr>
          </a:p>
        </p:txBody>
      </p:sp>
      <p:sp>
        <p:nvSpPr>
          <p:cNvPr id="3" name="Title 2"/>
          <p:cNvSpPr>
            <a:spLocks noGrp="1"/>
          </p:cNvSpPr>
          <p:nvPr>
            <p:ph type="title"/>
          </p:nvPr>
        </p:nvSpPr>
        <p:spPr/>
        <p:txBody>
          <a:bodyPr/>
          <a:lstStyle/>
          <a:p>
            <a:pPr algn="l">
              <a:defRPr/>
            </a:pPr>
            <a:r>
              <a:rPr sz="2800" b="1" smtClean="0">
                <a:solidFill>
                  <a:schemeClr val="bg1"/>
                </a:solidFill>
              </a:rPr>
              <a:t>EQ: What contributions did the Qin (chin) and Han Dynasties give to Chinese civilization?</a:t>
            </a:r>
            <a:endParaRPr sz="2800" b="1" dirty="0">
              <a:solidFill>
                <a:schemeClr val="bg1"/>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467600" cy="1417638"/>
          </a:xfrm>
        </p:spPr>
        <p:txBody>
          <a:bodyPr wrap="square" lIns="91440" tIns="45720" rIns="91440" bIns="45720" numCol="1" compatLnSpc="1">
            <a:prstTxWarp prst="textNoShape">
              <a:avLst/>
            </a:prstTxWarp>
          </a:bodyPr>
          <a:lstStyle/>
          <a:p>
            <a:pPr>
              <a:defRPr/>
            </a:pPr>
            <a:r>
              <a:rPr sz="4000" b="1" smtClean="0">
                <a:solidFill>
                  <a:srgbClr val="B32C16"/>
                </a:solidFill>
              </a:rPr>
              <a:t>QIN (A.K.A. CHIN) DYNASTY</a:t>
            </a:r>
            <a:r>
              <a:rPr smtClean="0"/>
              <a:t/>
            </a:r>
            <a:br>
              <a:rPr smtClean="0"/>
            </a:br>
            <a:r>
              <a:rPr smtClean="0"/>
              <a:t>(221-206 BCE)</a:t>
            </a:r>
          </a:p>
        </p:txBody>
      </p:sp>
      <p:sp>
        <p:nvSpPr>
          <p:cNvPr id="27651" name="Content Placeholder 2"/>
          <p:cNvSpPr>
            <a:spLocks noGrp="1"/>
          </p:cNvSpPr>
          <p:nvPr>
            <p:ph sz="quarter" idx="1"/>
          </p:nvPr>
        </p:nvSpPr>
        <p:spPr>
          <a:xfrm>
            <a:off x="457200" y="1600200"/>
            <a:ext cx="7467600" cy="4873625"/>
          </a:xfrm>
        </p:spPr>
        <p:txBody>
          <a:bodyPr/>
          <a:lstStyle/>
          <a:p>
            <a:r>
              <a:rPr lang="en-US" sz="3600" smtClean="0"/>
              <a:t>Military dictatorship centralized China</a:t>
            </a:r>
          </a:p>
          <a:p>
            <a:r>
              <a:rPr lang="en-US" sz="3600" smtClean="0"/>
              <a:t>Emperor Shih Huang Ti</a:t>
            </a:r>
          </a:p>
          <a:p>
            <a:pPr lvl="1"/>
            <a:r>
              <a:rPr lang="en-US" sz="3600" smtClean="0"/>
              <a:t>Destroyed nobles’ feudal power</a:t>
            </a:r>
          </a:p>
          <a:p>
            <a:pPr lvl="1"/>
            <a:r>
              <a:rPr lang="en-US" sz="3600" smtClean="0"/>
              <a:t>System of taxation</a:t>
            </a:r>
          </a:p>
          <a:p>
            <a:pPr lvl="1"/>
            <a:r>
              <a:rPr lang="en-US" sz="3600" smtClean="0"/>
              <a:t>Established weights and measures</a:t>
            </a:r>
          </a:p>
          <a:p>
            <a:pPr lvl="1"/>
            <a:r>
              <a:rPr lang="en-US" sz="3600" smtClean="0"/>
              <a:t>Great Wall (1500 miles)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Content Placeholder 1"/>
          <p:cNvSpPr>
            <a:spLocks noGrp="1"/>
          </p:cNvSpPr>
          <p:nvPr>
            <p:ph idx="1"/>
          </p:nvPr>
        </p:nvSpPr>
        <p:spPr>
          <a:xfrm>
            <a:off x="533400" y="1828800"/>
            <a:ext cx="4800600" cy="3733800"/>
          </a:xfrm>
        </p:spPr>
        <p:txBody>
          <a:bodyPr>
            <a:normAutofit fontScale="85000" lnSpcReduction="10000"/>
          </a:bodyPr>
          <a:lstStyle/>
          <a:p>
            <a:pPr eaLnBrk="1" hangingPunct="1">
              <a:lnSpc>
                <a:spcPct val="110000"/>
              </a:lnSpc>
            </a:pPr>
            <a:r>
              <a:rPr lang="en-US" smtClean="0"/>
              <a:t>By 221 B.C.E. a man by the name of Qin had overthrown all remaining members of the Zhou Dynasty, and all other opposition, allowing him to place himself as the ruler of China. </a:t>
            </a:r>
            <a:br>
              <a:rPr lang="en-US" smtClean="0"/>
            </a:br>
            <a:endParaRPr lang="en-US" smtClean="0"/>
          </a:p>
        </p:txBody>
      </p:sp>
      <p:sp>
        <p:nvSpPr>
          <p:cNvPr id="3" name="Title 2"/>
          <p:cNvSpPr>
            <a:spLocks noGrp="1"/>
          </p:cNvSpPr>
          <p:nvPr>
            <p:ph type="title"/>
          </p:nvPr>
        </p:nvSpPr>
        <p:spPr/>
        <p:txBody>
          <a:bodyPr/>
          <a:lstStyle/>
          <a:p>
            <a:pPr eaLnBrk="1" fontAlgn="auto" hangingPunct="1">
              <a:spcAft>
                <a:spcPts val="0"/>
              </a:spcAft>
              <a:defRPr/>
            </a:pPr>
            <a:r>
              <a:rPr dirty="0" smtClean="0"/>
              <a:t>The Qin Dynasty</a:t>
            </a:r>
            <a:endParaRPr dirty="0"/>
          </a:p>
        </p:txBody>
      </p:sp>
      <p:pic>
        <p:nvPicPr>
          <p:cNvPr id="28676" name="Picture 4" descr="http://www.chinawikipedia.com/qinemperor.jpg"/>
          <p:cNvPicPr>
            <a:picLocks noChangeAspect="1" noChangeArrowheads="1"/>
          </p:cNvPicPr>
          <p:nvPr/>
        </p:nvPicPr>
        <p:blipFill>
          <a:blip r:embed="rId2"/>
          <a:srcRect t="1817"/>
          <a:stretch>
            <a:fillRect/>
          </a:stretch>
        </p:blipFill>
        <p:spPr bwMode="auto">
          <a:xfrm>
            <a:off x="5562600" y="1981200"/>
            <a:ext cx="2576513" cy="4114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3733800" cy="4572000"/>
          </a:xfrm>
        </p:spPr>
        <p:txBody>
          <a:bodyPr>
            <a:normAutofit fontScale="85000" lnSpcReduction="20000"/>
          </a:bodyPr>
          <a:lstStyle/>
          <a:p>
            <a:pPr marL="274320" indent="-274320" eaLnBrk="1" fontAlgn="auto" hangingPunct="1">
              <a:spcAft>
                <a:spcPts val="0"/>
              </a:spcAft>
              <a:buFont typeface="Wingdings 2"/>
              <a:buChar char=""/>
              <a:defRPr/>
            </a:pPr>
            <a:r>
              <a:rPr lang="en-US" dirty="0" smtClean="0"/>
              <a:t>The Qin Dynasty would only last about 11 years. Yet during these short years, this dynasty would make changes that would effect the history of China for thousands of years. So influential was Qin, that the name of the nation, China, is a derivative of his name.</a:t>
            </a:r>
            <a:endParaRPr lang="en-US" dirty="0"/>
          </a:p>
        </p:txBody>
      </p:sp>
      <p:sp>
        <p:nvSpPr>
          <p:cNvPr id="3" name="Title 2"/>
          <p:cNvSpPr>
            <a:spLocks noGrp="1"/>
          </p:cNvSpPr>
          <p:nvPr>
            <p:ph type="title"/>
          </p:nvPr>
        </p:nvSpPr>
        <p:spPr/>
        <p:txBody>
          <a:bodyPr/>
          <a:lstStyle/>
          <a:p>
            <a:pPr eaLnBrk="1" fontAlgn="auto" hangingPunct="1">
              <a:spcAft>
                <a:spcPts val="0"/>
              </a:spcAft>
              <a:defRPr/>
            </a:pPr>
            <a:r>
              <a:rPr dirty="0" smtClean="0"/>
              <a:t>“China”: Derivative of “Qin”</a:t>
            </a:r>
            <a:endParaRPr dirty="0"/>
          </a:p>
        </p:txBody>
      </p:sp>
      <p:pic>
        <p:nvPicPr>
          <p:cNvPr id="29700" name="Picture 2" descr="http://www.chinatownconnection.com/images/qindynastymap.gif"/>
          <p:cNvPicPr>
            <a:picLocks noChangeAspect="1" noChangeArrowheads="1"/>
          </p:cNvPicPr>
          <p:nvPr/>
        </p:nvPicPr>
        <p:blipFill>
          <a:blip r:embed="rId2">
            <a:lum bright="20000" contrast="10000"/>
          </a:blip>
          <a:srcRect/>
          <a:stretch>
            <a:fillRect/>
          </a:stretch>
        </p:blipFill>
        <p:spPr bwMode="auto">
          <a:xfrm>
            <a:off x="4267200" y="1676400"/>
            <a:ext cx="4467225" cy="3162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467600" cy="1417638"/>
          </a:xfrm>
        </p:spPr>
        <p:txBody>
          <a:bodyPr wrap="square" lIns="91440" tIns="45720" rIns="91440" bIns="45720" numCol="1" compatLnSpc="1">
            <a:prstTxWarp prst="textNoShape">
              <a:avLst/>
            </a:prstTxWarp>
          </a:bodyPr>
          <a:lstStyle/>
          <a:p>
            <a:pPr>
              <a:defRPr/>
            </a:pPr>
            <a:r>
              <a:rPr sz="4000" b="1" smtClean="0">
                <a:solidFill>
                  <a:srgbClr val="B32C16"/>
                </a:solidFill>
              </a:rPr>
              <a:t>XIA (A.K.A. HSIA) DYNASTY</a:t>
            </a:r>
            <a:r>
              <a:rPr smtClean="0"/>
              <a:t/>
            </a:r>
            <a:br>
              <a:rPr smtClean="0"/>
            </a:br>
            <a:r>
              <a:rPr smtClean="0"/>
              <a:t>(CA. 2070-CA. 1600 BCE)</a:t>
            </a:r>
          </a:p>
        </p:txBody>
      </p:sp>
      <p:sp>
        <p:nvSpPr>
          <p:cNvPr id="12291" name="Content Placeholder 2"/>
          <p:cNvSpPr>
            <a:spLocks noGrp="1"/>
          </p:cNvSpPr>
          <p:nvPr>
            <p:ph sz="quarter" idx="1"/>
          </p:nvPr>
        </p:nvSpPr>
        <p:spPr>
          <a:xfrm>
            <a:off x="457200" y="1600200"/>
            <a:ext cx="7467600" cy="4873625"/>
          </a:xfrm>
        </p:spPr>
        <p:txBody>
          <a:bodyPr>
            <a:normAutofit lnSpcReduction="10000"/>
          </a:bodyPr>
          <a:lstStyle/>
          <a:p>
            <a:r>
              <a:rPr lang="en-US" sz="4800" smtClean="0"/>
              <a:t>China’s first dynasty</a:t>
            </a:r>
          </a:p>
          <a:p>
            <a:endParaRPr lang="en-US" sz="4800" smtClean="0"/>
          </a:p>
          <a:p>
            <a:r>
              <a:rPr lang="en-US" sz="4800" smtClean="0"/>
              <a:t>Founded by Yu</a:t>
            </a:r>
          </a:p>
          <a:p>
            <a:endParaRPr lang="en-US" sz="4800" smtClean="0"/>
          </a:p>
          <a:p>
            <a:r>
              <a:rPr lang="en-US" sz="4800" smtClean="0"/>
              <a:t>Built roads and irrigation projects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3" descr="firstemperor"/>
          <p:cNvPicPr>
            <a:picLocks noChangeAspect="1" noChangeArrowheads="1"/>
          </p:cNvPicPr>
          <p:nvPr/>
        </p:nvPicPr>
        <p:blipFill>
          <a:blip r:embed="rId3"/>
          <a:srcRect/>
          <a:stretch>
            <a:fillRect/>
          </a:stretch>
        </p:blipFill>
        <p:spPr bwMode="auto">
          <a:xfrm>
            <a:off x="152400" y="152400"/>
            <a:ext cx="3721100" cy="6069013"/>
          </a:xfrm>
          <a:prstGeom prst="rect">
            <a:avLst/>
          </a:prstGeom>
          <a:noFill/>
          <a:ln w="9525">
            <a:noFill/>
            <a:miter lim="800000"/>
            <a:headEnd/>
            <a:tailEnd/>
          </a:ln>
        </p:spPr>
      </p:pic>
      <p:pic>
        <p:nvPicPr>
          <p:cNvPr id="30723" name="Picture 7" descr="soldier1"/>
          <p:cNvPicPr>
            <a:picLocks noChangeAspect="1" noChangeArrowheads="1"/>
          </p:cNvPicPr>
          <p:nvPr/>
        </p:nvPicPr>
        <p:blipFill>
          <a:blip r:embed="rId4"/>
          <a:srcRect/>
          <a:stretch>
            <a:fillRect/>
          </a:stretch>
        </p:blipFill>
        <p:spPr bwMode="auto">
          <a:xfrm>
            <a:off x="4114800" y="3810000"/>
            <a:ext cx="1833563" cy="2514600"/>
          </a:xfrm>
          <a:prstGeom prst="rect">
            <a:avLst/>
          </a:prstGeom>
          <a:noFill/>
          <a:ln w="9525">
            <a:noFill/>
            <a:miter lim="800000"/>
            <a:headEnd/>
            <a:tailEnd/>
          </a:ln>
        </p:spPr>
      </p:pic>
      <p:sp>
        <p:nvSpPr>
          <p:cNvPr id="30724" name="Rectangle 8"/>
          <p:cNvSpPr>
            <a:spLocks noChangeArrowheads="1"/>
          </p:cNvSpPr>
          <p:nvPr/>
        </p:nvSpPr>
        <p:spPr bwMode="auto">
          <a:xfrm>
            <a:off x="6248400" y="3886200"/>
            <a:ext cx="2667000" cy="2514600"/>
          </a:xfrm>
          <a:prstGeom prst="rect">
            <a:avLst/>
          </a:prstGeom>
          <a:solidFill>
            <a:schemeClr val="accent1"/>
          </a:solidFill>
          <a:ln w="9525">
            <a:solidFill>
              <a:schemeClr val="tx1"/>
            </a:solidFill>
            <a:miter lim="800000"/>
            <a:headEnd/>
            <a:tailEnd/>
          </a:ln>
        </p:spPr>
        <p:txBody>
          <a:bodyPr wrap="none" anchor="ctr"/>
          <a:lstStyle/>
          <a:p>
            <a:pPr algn="ctr"/>
            <a:r>
              <a:rPr lang="en-US" sz="2000"/>
              <a:t>Shi Huangdi and the </a:t>
            </a:r>
          </a:p>
          <a:p>
            <a:pPr algn="ctr"/>
            <a:r>
              <a:rPr lang="en-US" sz="2000"/>
              <a:t>Qin Dynasty </a:t>
            </a:r>
          </a:p>
          <a:p>
            <a:pPr algn="ctr"/>
            <a:r>
              <a:rPr lang="en-US" sz="2000"/>
              <a:t>(221-202 BCE).  </a:t>
            </a:r>
          </a:p>
          <a:p>
            <a:pPr algn="ctr"/>
            <a:r>
              <a:rPr lang="en-US" sz="2000"/>
              <a:t>China’s most powerful </a:t>
            </a:r>
          </a:p>
          <a:p>
            <a:pPr algn="ctr"/>
            <a:r>
              <a:rPr lang="en-US" sz="2000"/>
              <a:t>Emperor expands China</a:t>
            </a:r>
          </a:p>
          <a:p>
            <a:pPr algn="ctr"/>
            <a:r>
              <a:rPr lang="en-US" sz="2000"/>
              <a:t>and ruthlessly centralizes</a:t>
            </a:r>
          </a:p>
          <a:p>
            <a:pPr algn="ctr"/>
            <a:r>
              <a:rPr lang="en-US" sz="2000"/>
              <a:t>the government. </a:t>
            </a:r>
          </a:p>
          <a:p>
            <a:pPr algn="ctr"/>
            <a:endParaRPr lang="en-US" sz="2000"/>
          </a:p>
        </p:txBody>
      </p:sp>
      <p:pic>
        <p:nvPicPr>
          <p:cNvPr id="30725" name="Picture 12" descr="qin_dynasty_map1"/>
          <p:cNvPicPr>
            <a:picLocks noChangeAspect="1" noChangeArrowheads="1"/>
          </p:cNvPicPr>
          <p:nvPr/>
        </p:nvPicPr>
        <p:blipFill>
          <a:blip r:embed="rId5"/>
          <a:srcRect/>
          <a:stretch>
            <a:fillRect/>
          </a:stretch>
        </p:blipFill>
        <p:spPr bwMode="auto">
          <a:xfrm>
            <a:off x="4038600" y="228600"/>
            <a:ext cx="4800600" cy="3397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Content Placeholder 1"/>
          <p:cNvSpPr>
            <a:spLocks noGrp="1"/>
          </p:cNvSpPr>
          <p:nvPr>
            <p:ph idx="1"/>
          </p:nvPr>
        </p:nvSpPr>
        <p:spPr>
          <a:xfrm>
            <a:off x="457200" y="1524000"/>
            <a:ext cx="4038600" cy="4572000"/>
          </a:xfrm>
        </p:spPr>
        <p:txBody>
          <a:bodyPr/>
          <a:lstStyle/>
          <a:p>
            <a:pPr eaLnBrk="1" hangingPunct="1"/>
            <a:r>
              <a:rPr lang="en-US" smtClean="0"/>
              <a:t>In order to show his importance and power, Qin added a new name to his own. He began calling himself Qin Shihuangdi, which means Qin, the first emperor of China.</a:t>
            </a:r>
          </a:p>
        </p:txBody>
      </p:sp>
      <p:sp>
        <p:nvSpPr>
          <p:cNvPr id="3" name="Title 2"/>
          <p:cNvSpPr>
            <a:spLocks noGrp="1"/>
          </p:cNvSpPr>
          <p:nvPr>
            <p:ph type="title"/>
          </p:nvPr>
        </p:nvSpPr>
        <p:spPr/>
        <p:txBody>
          <a:bodyPr/>
          <a:lstStyle/>
          <a:p>
            <a:pPr eaLnBrk="1" fontAlgn="auto" hangingPunct="1">
              <a:spcAft>
                <a:spcPts val="0"/>
              </a:spcAft>
              <a:defRPr/>
            </a:pPr>
            <a:r>
              <a:rPr dirty="0" smtClean="0"/>
              <a:t>Qin </a:t>
            </a:r>
            <a:r>
              <a:rPr dirty="0" err="1" smtClean="0"/>
              <a:t>Shihuangd</a:t>
            </a:r>
            <a:endParaRPr dirty="0"/>
          </a:p>
        </p:txBody>
      </p:sp>
      <p:pic>
        <p:nvPicPr>
          <p:cNvPr id="31748" name="Picture 2" descr="http://www.limousin-chine.org/pages/Histoire/b20006.jpg"/>
          <p:cNvPicPr>
            <a:picLocks noChangeAspect="1" noChangeArrowheads="1"/>
          </p:cNvPicPr>
          <p:nvPr/>
        </p:nvPicPr>
        <p:blipFill>
          <a:blip r:embed="rId2"/>
          <a:srcRect/>
          <a:stretch>
            <a:fillRect/>
          </a:stretch>
        </p:blipFill>
        <p:spPr bwMode="auto">
          <a:xfrm>
            <a:off x="4724400" y="1676400"/>
            <a:ext cx="3533775" cy="4648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Content Placeholder 1"/>
          <p:cNvSpPr>
            <a:spLocks noGrp="1"/>
          </p:cNvSpPr>
          <p:nvPr>
            <p:ph idx="1"/>
          </p:nvPr>
        </p:nvSpPr>
        <p:spPr>
          <a:xfrm>
            <a:off x="457200" y="1524000"/>
            <a:ext cx="4191000" cy="4343400"/>
          </a:xfrm>
        </p:spPr>
        <p:txBody>
          <a:bodyPr/>
          <a:lstStyle/>
          <a:p>
            <a:pPr eaLnBrk="1" hangingPunct="1"/>
            <a:r>
              <a:rPr lang="en-US" smtClean="0"/>
              <a:t>Qin Shihuangdi again reorganized the affairs of China. Instead of a system of nobleman, Qin wanted everything to be under his direct authority and control. </a:t>
            </a:r>
          </a:p>
          <a:p>
            <a:pPr eaLnBrk="1" hangingPunct="1"/>
            <a:endParaRPr lang="en-US" smtClean="0"/>
          </a:p>
        </p:txBody>
      </p:sp>
      <p:sp>
        <p:nvSpPr>
          <p:cNvPr id="3" name="Title 2"/>
          <p:cNvSpPr>
            <a:spLocks noGrp="1"/>
          </p:cNvSpPr>
          <p:nvPr>
            <p:ph type="title"/>
          </p:nvPr>
        </p:nvSpPr>
        <p:spPr/>
        <p:txBody>
          <a:bodyPr/>
          <a:lstStyle/>
          <a:p>
            <a:pPr eaLnBrk="1" fontAlgn="auto" hangingPunct="1">
              <a:spcAft>
                <a:spcPts val="0"/>
              </a:spcAft>
              <a:defRPr/>
            </a:pPr>
            <a:r>
              <a:rPr dirty="0" smtClean="0"/>
              <a:t>Centralization of Authority</a:t>
            </a:r>
            <a:endParaRPr dirty="0"/>
          </a:p>
        </p:txBody>
      </p:sp>
      <p:pic>
        <p:nvPicPr>
          <p:cNvPr id="32772" name="Picture 2" descr="http://www.blubie.de/grab.jpg"/>
          <p:cNvPicPr>
            <a:picLocks noChangeAspect="1" noChangeArrowheads="1"/>
          </p:cNvPicPr>
          <p:nvPr/>
        </p:nvPicPr>
        <p:blipFill>
          <a:blip r:embed="rId2"/>
          <a:srcRect/>
          <a:stretch>
            <a:fillRect/>
          </a:stretch>
        </p:blipFill>
        <p:spPr bwMode="auto">
          <a:xfrm>
            <a:off x="4876800" y="1600200"/>
            <a:ext cx="3667125" cy="4648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Content Placeholder 1"/>
          <p:cNvSpPr>
            <a:spLocks noGrp="1"/>
          </p:cNvSpPr>
          <p:nvPr>
            <p:ph idx="1"/>
          </p:nvPr>
        </p:nvSpPr>
        <p:spPr>
          <a:xfrm>
            <a:off x="457200" y="1524000"/>
            <a:ext cx="4267200" cy="4572000"/>
          </a:xfrm>
        </p:spPr>
        <p:txBody>
          <a:bodyPr>
            <a:normAutofit lnSpcReduction="10000"/>
          </a:bodyPr>
          <a:lstStyle/>
          <a:p>
            <a:pPr eaLnBrk="1" hangingPunct="1"/>
            <a:r>
              <a:rPr lang="en-US" smtClean="0"/>
              <a:t>He established a strict set of written laws that were recognized throughout China, and setup military control in each region of China so that local nobleman could not rebel against the emperor.</a:t>
            </a:r>
          </a:p>
        </p:txBody>
      </p:sp>
      <p:sp>
        <p:nvSpPr>
          <p:cNvPr id="3" name="Title 2"/>
          <p:cNvSpPr>
            <a:spLocks noGrp="1"/>
          </p:cNvSpPr>
          <p:nvPr>
            <p:ph type="title"/>
          </p:nvPr>
        </p:nvSpPr>
        <p:spPr/>
        <p:txBody>
          <a:bodyPr/>
          <a:lstStyle/>
          <a:p>
            <a:pPr eaLnBrk="1" fontAlgn="auto" hangingPunct="1">
              <a:spcAft>
                <a:spcPts val="0"/>
              </a:spcAft>
              <a:defRPr/>
            </a:pPr>
            <a:r>
              <a:rPr dirty="0" smtClean="0"/>
              <a:t>Written Laws</a:t>
            </a:r>
            <a:endParaRPr dirty="0"/>
          </a:p>
        </p:txBody>
      </p:sp>
      <p:pic>
        <p:nvPicPr>
          <p:cNvPr id="33796" name="Picture 2" descr="12-character-brick in small seal character"/>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rot="-753543">
            <a:off x="3824288" y="846138"/>
            <a:ext cx="4830762" cy="5029200"/>
          </a:xfrm>
          <a:prstGeom prst="rect">
            <a:avLst/>
          </a:prstGeom>
          <a:noFill/>
          <a:ln w="9525">
            <a:noFill/>
            <a:miter lim="800000"/>
            <a:headEnd/>
            <a:tailEnd/>
          </a:ln>
        </p:spPr>
      </p:pic>
      <p:sp>
        <p:nvSpPr>
          <p:cNvPr id="33797" name="TextBox 4"/>
          <p:cNvSpPr txBox="1">
            <a:spLocks noChangeArrowheads="1"/>
          </p:cNvSpPr>
          <p:nvPr/>
        </p:nvSpPr>
        <p:spPr bwMode="auto">
          <a:xfrm>
            <a:off x="4572000" y="5257800"/>
            <a:ext cx="4191000" cy="1200150"/>
          </a:xfrm>
          <a:prstGeom prst="rect">
            <a:avLst/>
          </a:prstGeom>
          <a:noFill/>
          <a:ln w="9525">
            <a:noFill/>
            <a:miter lim="800000"/>
            <a:headEnd/>
            <a:tailEnd/>
          </a:ln>
        </p:spPr>
        <p:txBody>
          <a:bodyPr>
            <a:spAutoFit/>
          </a:bodyPr>
          <a:lstStyle/>
          <a:p>
            <a:r>
              <a:rPr lang="en-US" i="1"/>
              <a:t>All people are subject to me, </a:t>
            </a:r>
            <a:br>
              <a:rPr lang="en-US" i="1"/>
            </a:br>
            <a:r>
              <a:rPr lang="en-US" i="1"/>
              <a:t>Every field harvest, and</a:t>
            </a:r>
            <a:br>
              <a:rPr lang="en-US" i="1"/>
            </a:br>
            <a:r>
              <a:rPr lang="en-US" i="1"/>
              <a:t>Everyone can have enough food. </a:t>
            </a:r>
            <a:r>
              <a:rPr lang="en-US" i="1">
                <a:latin typeface="Constantia" pitchFamily="18" charset="0"/>
              </a:rPr>
              <a:t/>
            </a:r>
            <a:br>
              <a:rPr lang="en-US" i="1">
                <a:latin typeface="Constantia" pitchFamily="18" charset="0"/>
              </a:rPr>
            </a:br>
            <a:endParaRPr lang="en-US" i="1">
              <a:latin typeface="Constantia" pitchFamily="18"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Content Placeholder 1"/>
          <p:cNvSpPr>
            <a:spLocks noGrp="1"/>
          </p:cNvSpPr>
          <p:nvPr>
            <p:ph idx="1"/>
          </p:nvPr>
        </p:nvSpPr>
        <p:spPr>
          <a:xfrm>
            <a:off x="457200" y="1524000"/>
            <a:ext cx="4191000" cy="4572000"/>
          </a:xfrm>
        </p:spPr>
        <p:txBody>
          <a:bodyPr>
            <a:normAutofit fontScale="32500" lnSpcReduction="20000"/>
          </a:bodyPr>
          <a:lstStyle/>
          <a:p>
            <a:pPr eaLnBrk="1" hangingPunct="1"/>
            <a:r>
              <a:rPr lang="en-US" sz="8000" dirty="0" smtClean="0"/>
              <a:t>To make China the most glorious nation on Earth,  Qin needed labor. He used the peasants, forcing them to work under slave conditions, so that he could build roads, bridges, canals, buildings, and his most famous building project of all, the Great Wall of China.</a:t>
            </a:r>
            <a:r>
              <a:rPr lang="en-US" sz="8000" b="1" dirty="0" smtClean="0"/>
              <a:t/>
            </a:r>
            <a:br>
              <a:rPr lang="en-US" sz="8000" b="1" dirty="0" smtClean="0"/>
            </a:br>
            <a:r>
              <a:rPr lang="en-US" b="1" dirty="0" smtClean="0"/>
              <a:t/>
            </a:r>
            <a:br>
              <a:rPr lang="en-US" b="1" dirty="0" smtClean="0"/>
            </a:br>
            <a:r>
              <a:rPr lang="en-US" b="1" dirty="0" smtClean="0"/>
              <a:t/>
            </a:r>
            <a:br>
              <a:rPr lang="en-US" b="1" dirty="0" smtClean="0"/>
            </a:br>
            <a:r>
              <a:rPr lang="en-US" b="1" dirty="0" smtClean="0"/>
              <a:t/>
            </a:r>
            <a:br>
              <a:rPr lang="en-US" b="1" dirty="0" smtClean="0"/>
            </a:br>
            <a:r>
              <a:rPr lang="en-US" b="1" dirty="0" smtClean="0"/>
              <a:t/>
            </a:r>
            <a:br>
              <a:rPr lang="en-US" b="1" dirty="0" smtClean="0"/>
            </a:br>
            <a:r>
              <a:rPr lang="en-US" b="1" dirty="0" smtClean="0"/>
              <a:t/>
            </a:r>
            <a:br>
              <a:rPr lang="en-US" b="1" dirty="0" smtClean="0"/>
            </a:br>
            <a:r>
              <a:rPr lang="en-US" dirty="0" smtClean="0"/>
              <a:t>       </a:t>
            </a:r>
            <a:br>
              <a:rPr lang="en-US" dirty="0" smtClean="0"/>
            </a:br>
            <a:endParaRPr lang="en-US" dirty="0" smtClean="0"/>
          </a:p>
          <a:p>
            <a:pPr eaLnBrk="1" hangingPunct="1"/>
            <a:endParaRPr lang="en-US" dirty="0" smtClean="0"/>
          </a:p>
        </p:txBody>
      </p:sp>
      <p:sp>
        <p:nvSpPr>
          <p:cNvPr id="3" name="Title 2"/>
          <p:cNvSpPr>
            <a:spLocks noGrp="1"/>
          </p:cNvSpPr>
          <p:nvPr>
            <p:ph type="title"/>
          </p:nvPr>
        </p:nvSpPr>
        <p:spPr/>
        <p:txBody>
          <a:bodyPr/>
          <a:lstStyle/>
          <a:p>
            <a:pPr eaLnBrk="1" fontAlgn="auto" hangingPunct="1">
              <a:spcAft>
                <a:spcPts val="0"/>
              </a:spcAft>
              <a:defRPr/>
            </a:pPr>
            <a:r>
              <a:rPr dirty="0" smtClean="0"/>
              <a:t>Qin Building Projects</a:t>
            </a:r>
            <a:endParaRPr dirty="0"/>
          </a:p>
        </p:txBody>
      </p:sp>
      <p:pic>
        <p:nvPicPr>
          <p:cNvPr id="34820" name="Picture 4" descr="http://www.chinatour.com/attraction/attraction.photos/great_wall_in_snow.jpg"/>
          <p:cNvPicPr>
            <a:picLocks noChangeAspect="1" noChangeArrowheads="1"/>
          </p:cNvPicPr>
          <p:nvPr/>
        </p:nvPicPr>
        <p:blipFill>
          <a:blip r:embed="rId2"/>
          <a:srcRect/>
          <a:stretch>
            <a:fillRect/>
          </a:stretch>
        </p:blipFill>
        <p:spPr bwMode="auto">
          <a:xfrm>
            <a:off x="4876800" y="1524000"/>
            <a:ext cx="3552825" cy="4648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Content Placeholder 1"/>
          <p:cNvSpPr>
            <a:spLocks noGrp="1"/>
          </p:cNvSpPr>
          <p:nvPr>
            <p:ph idx="1"/>
          </p:nvPr>
        </p:nvSpPr>
        <p:spPr>
          <a:xfrm>
            <a:off x="457200" y="1524000"/>
            <a:ext cx="4191000" cy="5029200"/>
          </a:xfrm>
        </p:spPr>
        <p:txBody>
          <a:bodyPr/>
          <a:lstStyle/>
          <a:p>
            <a:pPr eaLnBrk="1" hangingPunct="1"/>
            <a:r>
              <a:rPr lang="en-US" sz="2400" smtClean="0"/>
              <a:t>Early emperors had built walls in the northern territories to protect their nation against attack from outside forces. These walls were spread across the landscape, and not connected. Qin ordered his people to connect the existing walls together, and to expand them, eventually covering a distance of over 4000 miles. </a:t>
            </a:r>
          </a:p>
          <a:p>
            <a:pPr eaLnBrk="1" hangingPunct="1"/>
            <a:endParaRPr lang="en-US" sz="2400" smtClean="0"/>
          </a:p>
        </p:txBody>
      </p:sp>
      <p:sp>
        <p:nvSpPr>
          <p:cNvPr id="3" name="Title 2"/>
          <p:cNvSpPr>
            <a:spLocks noGrp="1"/>
          </p:cNvSpPr>
          <p:nvPr>
            <p:ph type="title"/>
          </p:nvPr>
        </p:nvSpPr>
        <p:spPr/>
        <p:txBody>
          <a:bodyPr/>
          <a:lstStyle/>
          <a:p>
            <a:pPr eaLnBrk="1" fontAlgn="auto" hangingPunct="1">
              <a:spcAft>
                <a:spcPts val="0"/>
              </a:spcAft>
              <a:defRPr/>
            </a:pPr>
            <a:r>
              <a:rPr dirty="0" smtClean="0"/>
              <a:t>The Great Wall of China</a:t>
            </a:r>
            <a:endParaRPr dirty="0"/>
          </a:p>
        </p:txBody>
      </p:sp>
      <p:pic>
        <p:nvPicPr>
          <p:cNvPr id="35844" name="Picture 2" descr="Map of The Great Wall of China"/>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5181600" y="990600"/>
            <a:ext cx="3381375" cy="2867025"/>
          </a:xfrm>
          <a:prstGeom prst="rect">
            <a:avLst/>
          </a:prstGeom>
          <a:noFill/>
          <a:ln w="9525">
            <a:noFill/>
            <a:miter lim="800000"/>
            <a:headEnd/>
            <a:tailEnd/>
          </a:ln>
        </p:spPr>
      </p:pic>
      <p:pic>
        <p:nvPicPr>
          <p:cNvPr id="35845" name="Picture 4" descr="http://www.drben.net/files/China/Source_Materials/China_Maps/great-wall-china/Great_Wall_China-Schematic_Map2T.jpg"/>
          <p:cNvPicPr>
            <a:picLocks noChangeAspect="1" noChangeArrowheads="1"/>
          </p:cNvPicPr>
          <p:nvPr/>
        </p:nvPicPr>
        <p:blipFill>
          <a:blip r:embed="rId3">
            <a:lum bright="10000" contrast="-10000"/>
          </a:blip>
          <a:srcRect/>
          <a:stretch>
            <a:fillRect/>
          </a:stretch>
        </p:blipFill>
        <p:spPr bwMode="auto">
          <a:xfrm>
            <a:off x="4648200" y="3962400"/>
            <a:ext cx="4086225" cy="2068513"/>
          </a:xfrm>
          <a:prstGeom prst="rect">
            <a:avLst/>
          </a:prstGeom>
          <a:noFill/>
          <a:ln w="9525">
            <a:noFill/>
            <a:miter lim="800000"/>
            <a:headEnd/>
            <a:tailEnd/>
          </a:ln>
        </p:spPr>
      </p:pic>
      <p:sp>
        <p:nvSpPr>
          <p:cNvPr id="35846" name="TextBox 6"/>
          <p:cNvSpPr txBox="1">
            <a:spLocks noChangeArrowheads="1"/>
          </p:cNvSpPr>
          <p:nvPr/>
        </p:nvSpPr>
        <p:spPr bwMode="auto">
          <a:xfrm>
            <a:off x="6096000" y="2359025"/>
            <a:ext cx="1905000" cy="307975"/>
          </a:xfrm>
          <a:prstGeom prst="rect">
            <a:avLst/>
          </a:prstGeom>
          <a:noFill/>
          <a:ln w="9525">
            <a:noFill/>
            <a:miter lim="800000"/>
            <a:headEnd/>
            <a:tailEnd/>
          </a:ln>
        </p:spPr>
        <p:txBody>
          <a:bodyPr>
            <a:spAutoFit/>
          </a:bodyPr>
          <a:lstStyle/>
          <a:p>
            <a:r>
              <a:rPr lang="en-US" sz="1400" b="1"/>
              <a:t>THE GREAT WALL</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Content Placeholder 1"/>
          <p:cNvSpPr>
            <a:spLocks noGrp="1"/>
          </p:cNvSpPr>
          <p:nvPr>
            <p:ph idx="1"/>
          </p:nvPr>
        </p:nvSpPr>
        <p:spPr>
          <a:xfrm>
            <a:off x="457200" y="1524000"/>
            <a:ext cx="4191000" cy="4572000"/>
          </a:xfrm>
        </p:spPr>
        <p:txBody>
          <a:bodyPr>
            <a:normAutofit fontScale="85000" lnSpcReduction="10000"/>
          </a:bodyPr>
          <a:lstStyle/>
          <a:p>
            <a:pPr eaLnBrk="1" hangingPunct="1"/>
            <a:r>
              <a:rPr lang="en-US" smtClean="0"/>
              <a:t>Over 300,000 peasants were forced to help build the Great Wall of China. Many of them died during the construction. After working for several years, the Great Wall of China was completed, and still stands today as one of the great building projects in human history.</a:t>
            </a:r>
          </a:p>
        </p:txBody>
      </p:sp>
      <p:sp>
        <p:nvSpPr>
          <p:cNvPr id="3" name="Title 2"/>
          <p:cNvSpPr>
            <a:spLocks noGrp="1"/>
          </p:cNvSpPr>
          <p:nvPr>
            <p:ph type="title"/>
          </p:nvPr>
        </p:nvSpPr>
        <p:spPr/>
        <p:txBody>
          <a:bodyPr/>
          <a:lstStyle/>
          <a:p>
            <a:pPr eaLnBrk="1" fontAlgn="auto" hangingPunct="1">
              <a:spcAft>
                <a:spcPts val="0"/>
              </a:spcAft>
              <a:defRPr/>
            </a:pPr>
            <a:r>
              <a:rPr dirty="0" smtClean="0"/>
              <a:t>Peasant Labor</a:t>
            </a:r>
            <a:endParaRPr dirty="0"/>
          </a:p>
        </p:txBody>
      </p:sp>
      <p:pic>
        <p:nvPicPr>
          <p:cNvPr id="36868" name="Picture 2" descr="http://home.comcast.net/~DiazStudents/AsiaPhil40.jpg"/>
          <p:cNvPicPr>
            <a:picLocks noChangeAspect="1" noChangeArrowheads="1"/>
          </p:cNvPicPr>
          <p:nvPr/>
        </p:nvPicPr>
        <p:blipFill>
          <a:blip r:embed="rId2"/>
          <a:srcRect/>
          <a:stretch>
            <a:fillRect/>
          </a:stretch>
        </p:blipFill>
        <p:spPr bwMode="auto">
          <a:xfrm>
            <a:off x="4848225" y="1600200"/>
            <a:ext cx="3381375" cy="4648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467600" cy="1417638"/>
          </a:xfrm>
        </p:spPr>
        <p:txBody>
          <a:bodyPr wrap="square" lIns="91440" tIns="45720" rIns="91440" bIns="45720" numCol="1" compatLnSpc="1">
            <a:prstTxWarp prst="textNoShape">
              <a:avLst/>
            </a:prstTxWarp>
          </a:bodyPr>
          <a:lstStyle/>
          <a:p>
            <a:pPr>
              <a:defRPr/>
            </a:pPr>
            <a:r>
              <a:rPr sz="4000" b="1" smtClean="0">
                <a:solidFill>
                  <a:srgbClr val="B32C16"/>
                </a:solidFill>
              </a:rPr>
              <a:t>HAN DYNASTY</a:t>
            </a:r>
            <a:r>
              <a:rPr smtClean="0"/>
              <a:t/>
            </a:r>
            <a:br>
              <a:rPr smtClean="0"/>
            </a:br>
            <a:r>
              <a:rPr smtClean="0"/>
              <a:t>(206-220 CE)</a:t>
            </a:r>
          </a:p>
        </p:txBody>
      </p:sp>
      <p:sp>
        <p:nvSpPr>
          <p:cNvPr id="37891" name="Content Placeholder 2"/>
          <p:cNvSpPr>
            <a:spLocks noGrp="1"/>
          </p:cNvSpPr>
          <p:nvPr>
            <p:ph sz="quarter" idx="1"/>
          </p:nvPr>
        </p:nvSpPr>
        <p:spPr>
          <a:xfrm>
            <a:off x="457200" y="1600200"/>
            <a:ext cx="7467600" cy="4873625"/>
          </a:xfrm>
        </p:spPr>
        <p:txBody>
          <a:bodyPr/>
          <a:lstStyle/>
          <a:p>
            <a:r>
              <a:rPr lang="en-US" sz="3000" smtClean="0"/>
              <a:t>Conquerors</a:t>
            </a:r>
          </a:p>
          <a:p>
            <a:r>
              <a:rPr lang="en-US" sz="3000" smtClean="0"/>
              <a:t>Empire – central Asia to China Sea, Indochina to Korea</a:t>
            </a:r>
          </a:p>
          <a:p>
            <a:r>
              <a:rPr lang="en-US" sz="3000" smtClean="0"/>
              <a:t>Trade</a:t>
            </a:r>
          </a:p>
          <a:p>
            <a:pPr lvl="1"/>
            <a:r>
              <a:rPr lang="en-US" sz="3000" smtClean="0"/>
              <a:t>Chinese fruits, silks, and spices in Rome (1</a:t>
            </a:r>
            <a:r>
              <a:rPr lang="en-US" sz="3000" baseline="30000" smtClean="0"/>
              <a:t>st</a:t>
            </a:r>
            <a:r>
              <a:rPr lang="en-US" sz="3000" smtClean="0"/>
              <a:t> century CE)</a:t>
            </a:r>
          </a:p>
          <a:p>
            <a:pPr lvl="1"/>
            <a:r>
              <a:rPr lang="en-US" sz="3000" smtClean="0"/>
              <a:t>Buddhism came from India</a:t>
            </a:r>
          </a:p>
          <a:p>
            <a:r>
              <a:rPr lang="en-US" sz="3000" smtClean="0"/>
              <a:t>Civil service system</a:t>
            </a:r>
          </a:p>
          <a:p>
            <a:r>
              <a:rPr lang="en-US" sz="3000" smtClean="0"/>
              <a:t>First paper made</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Content Placeholder 1"/>
          <p:cNvSpPr>
            <a:spLocks noGrp="1"/>
          </p:cNvSpPr>
          <p:nvPr>
            <p:ph idx="1"/>
          </p:nvPr>
        </p:nvSpPr>
        <p:spPr>
          <a:xfrm>
            <a:off x="457200" y="1524000"/>
            <a:ext cx="4191000" cy="4572000"/>
          </a:xfrm>
        </p:spPr>
        <p:txBody>
          <a:bodyPr>
            <a:normAutofit fontScale="92500" lnSpcReduction="20000"/>
          </a:bodyPr>
          <a:lstStyle/>
          <a:p>
            <a:pPr eaLnBrk="1" hangingPunct="1"/>
            <a:r>
              <a:rPr lang="en-US" smtClean="0"/>
              <a:t>In the year 207 B.C. a new dynasty began to rule China. This dynasty was led by a peasant whose name was Liu Bang. Liu Bang had grown tired of the brutal leadership of the Qin Dynasty. Many other people also were tired of the Qin</a:t>
            </a:r>
          </a:p>
        </p:txBody>
      </p:sp>
      <p:sp>
        <p:nvSpPr>
          <p:cNvPr id="3" name="Title 2"/>
          <p:cNvSpPr>
            <a:spLocks noGrp="1"/>
          </p:cNvSpPr>
          <p:nvPr>
            <p:ph type="title"/>
          </p:nvPr>
        </p:nvSpPr>
        <p:spPr/>
        <p:txBody>
          <a:bodyPr/>
          <a:lstStyle/>
          <a:p>
            <a:pPr eaLnBrk="1" fontAlgn="auto" hangingPunct="1">
              <a:spcAft>
                <a:spcPts val="0"/>
              </a:spcAft>
              <a:defRPr/>
            </a:pPr>
            <a:r>
              <a:rPr dirty="0" smtClean="0"/>
              <a:t>The Han Dynasty</a:t>
            </a:r>
            <a:endParaRPr dirty="0"/>
          </a:p>
        </p:txBody>
      </p:sp>
      <p:pic>
        <p:nvPicPr>
          <p:cNvPr id="38916" name="Picture 2" descr="https://project1.caryacademy.org/ChineseHistory/2004/HistoryCharles/people/qinshihuang.jpg"/>
          <p:cNvPicPr>
            <a:picLocks noChangeAspect="1" noChangeArrowheads="1"/>
          </p:cNvPicPr>
          <p:nvPr/>
        </p:nvPicPr>
        <p:blipFill>
          <a:blip r:embed="rId2"/>
          <a:srcRect t="2667" r="2110"/>
          <a:stretch>
            <a:fillRect/>
          </a:stretch>
        </p:blipFill>
        <p:spPr bwMode="auto">
          <a:xfrm>
            <a:off x="5105400" y="1676400"/>
            <a:ext cx="3124200" cy="3932238"/>
          </a:xfrm>
          <a:prstGeom prst="rect">
            <a:avLst/>
          </a:prstGeom>
          <a:noFill/>
          <a:ln w="9525">
            <a:noFill/>
            <a:miter lim="800000"/>
            <a:headEnd/>
            <a:tailEnd/>
          </a:ln>
        </p:spPr>
      </p:pic>
      <p:sp>
        <p:nvSpPr>
          <p:cNvPr id="38917" name="TextBox 4"/>
          <p:cNvSpPr txBox="1">
            <a:spLocks noChangeArrowheads="1"/>
          </p:cNvSpPr>
          <p:nvPr/>
        </p:nvSpPr>
        <p:spPr bwMode="auto">
          <a:xfrm>
            <a:off x="5105400" y="5715000"/>
            <a:ext cx="3124200" cy="369888"/>
          </a:xfrm>
          <a:prstGeom prst="rect">
            <a:avLst/>
          </a:prstGeom>
          <a:noFill/>
          <a:ln w="9525">
            <a:noFill/>
            <a:miter lim="800000"/>
            <a:headEnd/>
            <a:tailEnd/>
          </a:ln>
        </p:spPr>
        <p:txBody>
          <a:bodyPr>
            <a:spAutoFit/>
          </a:bodyPr>
          <a:lstStyle/>
          <a:p>
            <a:r>
              <a:rPr lang="en-US" i="1"/>
              <a:t>Peace thru war and plunder.</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3" descr="han_dynasty_map3"/>
          <p:cNvPicPr>
            <a:picLocks noChangeAspect="1" noChangeArrowheads="1"/>
          </p:cNvPicPr>
          <p:nvPr/>
        </p:nvPicPr>
        <p:blipFill>
          <a:blip r:embed="rId3"/>
          <a:srcRect/>
          <a:stretch>
            <a:fillRect/>
          </a:stretch>
        </p:blipFill>
        <p:spPr bwMode="auto">
          <a:xfrm>
            <a:off x="152400" y="152400"/>
            <a:ext cx="5407025" cy="3806825"/>
          </a:xfrm>
          <a:prstGeom prst="rect">
            <a:avLst/>
          </a:prstGeom>
          <a:noFill/>
          <a:ln w="9525">
            <a:noFill/>
            <a:miter lim="800000"/>
            <a:headEnd/>
            <a:tailEnd/>
          </a:ln>
        </p:spPr>
      </p:pic>
      <p:pic>
        <p:nvPicPr>
          <p:cNvPr id="9221" name="Picture 5" descr="hangaozu"/>
          <p:cNvPicPr>
            <a:picLocks noChangeAspect="1" noChangeArrowheads="1"/>
          </p:cNvPicPr>
          <p:nvPr/>
        </p:nvPicPr>
        <p:blipFill>
          <a:blip r:embed="rId4"/>
          <a:srcRect/>
          <a:stretch>
            <a:fillRect/>
          </a:stretch>
        </p:blipFill>
        <p:spPr bwMode="auto">
          <a:xfrm>
            <a:off x="6172200" y="152400"/>
            <a:ext cx="2525713" cy="4389438"/>
          </a:xfrm>
          <a:prstGeom prst="rect">
            <a:avLst/>
          </a:prstGeom>
          <a:noFill/>
          <a:ln w="9525">
            <a:noFill/>
            <a:miter lim="800000"/>
            <a:headEnd/>
            <a:tailEnd/>
          </a:ln>
        </p:spPr>
      </p:pic>
      <p:pic>
        <p:nvPicPr>
          <p:cNvPr id="9223" name="Picture 7" descr="dancers_l"/>
          <p:cNvPicPr>
            <a:picLocks noChangeAspect="1" noChangeArrowheads="1"/>
          </p:cNvPicPr>
          <p:nvPr/>
        </p:nvPicPr>
        <p:blipFill>
          <a:blip r:embed="rId5"/>
          <a:srcRect/>
          <a:stretch>
            <a:fillRect/>
          </a:stretch>
        </p:blipFill>
        <p:spPr bwMode="auto">
          <a:xfrm>
            <a:off x="152400" y="4141788"/>
            <a:ext cx="3581400" cy="2716212"/>
          </a:xfrm>
          <a:prstGeom prst="rect">
            <a:avLst/>
          </a:prstGeom>
          <a:noFill/>
          <a:ln w="9525">
            <a:noFill/>
            <a:miter lim="800000"/>
            <a:headEnd/>
            <a:tailEnd/>
          </a:ln>
        </p:spPr>
      </p:pic>
      <p:sp>
        <p:nvSpPr>
          <p:cNvPr id="9224" name="Oval 8"/>
          <p:cNvSpPr>
            <a:spLocks noChangeArrowheads="1"/>
          </p:cNvSpPr>
          <p:nvPr/>
        </p:nvSpPr>
        <p:spPr bwMode="auto">
          <a:xfrm>
            <a:off x="4724400" y="4572000"/>
            <a:ext cx="4419600" cy="1981200"/>
          </a:xfrm>
          <a:prstGeom prst="ellipse">
            <a:avLst/>
          </a:prstGeom>
          <a:solidFill>
            <a:schemeClr val="accent1"/>
          </a:solidFill>
          <a:ln w="9525">
            <a:solidFill>
              <a:schemeClr val="tx1"/>
            </a:solidFill>
            <a:round/>
            <a:headEnd/>
            <a:tailEnd/>
          </a:ln>
        </p:spPr>
        <p:txBody>
          <a:bodyPr wrap="none" anchor="ctr"/>
          <a:lstStyle/>
          <a:p>
            <a:pPr algn="ctr"/>
            <a:r>
              <a:rPr lang="en-US" sz="3200"/>
              <a:t>Han Dynasty</a:t>
            </a:r>
          </a:p>
          <a:p>
            <a:pPr algn="ctr"/>
            <a:r>
              <a:rPr lang="en-US" sz="3200"/>
              <a:t>(202 BCE-220 CE),</a:t>
            </a:r>
          </a:p>
          <a:p>
            <a:pPr algn="ctr"/>
            <a:r>
              <a:rPr lang="en-US" sz="3200"/>
              <a:t>Classical China</a:t>
            </a:r>
          </a:p>
        </p:txBody>
      </p:sp>
      <p:sp>
        <p:nvSpPr>
          <p:cNvPr id="9225" name="Rectangle 9"/>
          <p:cNvSpPr>
            <a:spLocks noChangeArrowheads="1"/>
          </p:cNvSpPr>
          <p:nvPr/>
        </p:nvSpPr>
        <p:spPr bwMode="auto">
          <a:xfrm>
            <a:off x="0" y="0"/>
            <a:ext cx="7315200" cy="838200"/>
          </a:xfrm>
          <a:prstGeom prst="rect">
            <a:avLst/>
          </a:prstGeom>
          <a:solidFill>
            <a:schemeClr val="accent1"/>
          </a:solidFill>
          <a:ln w="9525">
            <a:solidFill>
              <a:schemeClr val="tx1"/>
            </a:solidFill>
            <a:miter lim="800000"/>
            <a:headEnd/>
            <a:tailEnd/>
          </a:ln>
        </p:spPr>
        <p:txBody>
          <a:bodyPr wrap="none" anchor="ctr"/>
          <a:lstStyle/>
          <a:p>
            <a:pPr algn="ctr"/>
            <a:r>
              <a:rPr lang="en-US"/>
              <a:t>Long period of Peace and expansion leads to the Han </a:t>
            </a:r>
          </a:p>
          <a:p>
            <a:pPr algn="ctr"/>
            <a:r>
              <a:rPr lang="en-US"/>
              <a:t>language of Chinese becoming the common language.</a:t>
            </a:r>
          </a:p>
        </p:txBody>
      </p:sp>
      <p:sp>
        <p:nvSpPr>
          <p:cNvPr id="9226" name="Rectangle 10"/>
          <p:cNvSpPr>
            <a:spLocks noChangeArrowheads="1"/>
          </p:cNvSpPr>
          <p:nvPr/>
        </p:nvSpPr>
        <p:spPr bwMode="auto">
          <a:xfrm>
            <a:off x="3276600" y="3810000"/>
            <a:ext cx="2133600" cy="1371600"/>
          </a:xfrm>
          <a:prstGeom prst="rect">
            <a:avLst/>
          </a:prstGeom>
          <a:solidFill>
            <a:schemeClr val="accent1"/>
          </a:solidFill>
          <a:ln w="9525">
            <a:solidFill>
              <a:schemeClr val="tx1"/>
            </a:solidFill>
            <a:miter lim="800000"/>
            <a:headEnd/>
            <a:tailEnd/>
          </a:ln>
        </p:spPr>
        <p:txBody>
          <a:bodyPr wrap="none" anchor="ctr"/>
          <a:lstStyle/>
          <a:p>
            <a:pPr algn="ctr"/>
            <a:r>
              <a:rPr lang="en-US"/>
              <a:t>Today, the largest</a:t>
            </a:r>
          </a:p>
          <a:p>
            <a:pPr algn="ctr"/>
            <a:r>
              <a:rPr lang="en-US"/>
              <a:t>ethnic group in </a:t>
            </a:r>
          </a:p>
          <a:p>
            <a:pPr algn="ctr"/>
            <a:r>
              <a:rPr lang="en-US"/>
              <a:t>China calls itself </a:t>
            </a:r>
          </a:p>
          <a:p>
            <a:pPr algn="ctr"/>
            <a:r>
              <a:rPr lang="en-US"/>
              <a:t>the “people of the </a:t>
            </a:r>
          </a:p>
          <a:p>
            <a:pPr algn="ctr"/>
            <a:r>
              <a:rPr lang="en-US"/>
              <a:t>Han”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9219"/>
                                        </p:tgtEl>
                                        <p:attrNameLst>
                                          <p:attrName>style.visibility</p:attrName>
                                        </p:attrNameLst>
                                      </p:cBhvr>
                                      <p:to>
                                        <p:strVal val="visible"/>
                                      </p:to>
                                    </p:set>
                                    <p:anim calcmode="lin" valueType="num">
                                      <p:cBhvr additive="base">
                                        <p:cTn id="7" dur="500" fill="hold"/>
                                        <p:tgtEl>
                                          <p:spTgt spid="9219"/>
                                        </p:tgtEl>
                                        <p:attrNameLst>
                                          <p:attrName>ppt_x</p:attrName>
                                        </p:attrNameLst>
                                      </p:cBhvr>
                                      <p:tavLst>
                                        <p:tav tm="0">
                                          <p:val>
                                            <p:strVal val="0-#ppt_w/2"/>
                                          </p:val>
                                        </p:tav>
                                        <p:tav tm="100000">
                                          <p:val>
                                            <p:strVal val="#ppt_x"/>
                                          </p:val>
                                        </p:tav>
                                      </p:tavLst>
                                    </p:anim>
                                    <p:anim calcmode="lin" valueType="num">
                                      <p:cBhvr additive="base">
                                        <p:cTn id="8" dur="500" fill="hold"/>
                                        <p:tgtEl>
                                          <p:spTgt spid="921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9221"/>
                                        </p:tgtEl>
                                        <p:attrNameLst>
                                          <p:attrName>style.visibility</p:attrName>
                                        </p:attrNameLst>
                                      </p:cBhvr>
                                      <p:to>
                                        <p:strVal val="visible"/>
                                      </p:to>
                                    </p:set>
                                    <p:anim calcmode="lin" valueType="num">
                                      <p:cBhvr additive="base">
                                        <p:cTn id="13" dur="500" fill="hold"/>
                                        <p:tgtEl>
                                          <p:spTgt spid="9221"/>
                                        </p:tgtEl>
                                        <p:attrNameLst>
                                          <p:attrName>ppt_x</p:attrName>
                                        </p:attrNameLst>
                                      </p:cBhvr>
                                      <p:tavLst>
                                        <p:tav tm="0">
                                          <p:val>
                                            <p:strVal val="0-#ppt_w/2"/>
                                          </p:val>
                                        </p:tav>
                                        <p:tav tm="100000">
                                          <p:val>
                                            <p:strVal val="#ppt_x"/>
                                          </p:val>
                                        </p:tav>
                                      </p:tavLst>
                                    </p:anim>
                                    <p:anim calcmode="lin" valueType="num">
                                      <p:cBhvr additive="base">
                                        <p:cTn id="14" dur="500" fill="hold"/>
                                        <p:tgtEl>
                                          <p:spTgt spid="9221"/>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9223"/>
                                        </p:tgtEl>
                                        <p:attrNameLst>
                                          <p:attrName>style.visibility</p:attrName>
                                        </p:attrNameLst>
                                      </p:cBhvr>
                                      <p:to>
                                        <p:strVal val="visible"/>
                                      </p:to>
                                    </p:set>
                                    <p:anim calcmode="lin" valueType="num">
                                      <p:cBhvr additive="base">
                                        <p:cTn id="19" dur="500" fill="hold"/>
                                        <p:tgtEl>
                                          <p:spTgt spid="9223"/>
                                        </p:tgtEl>
                                        <p:attrNameLst>
                                          <p:attrName>ppt_x</p:attrName>
                                        </p:attrNameLst>
                                      </p:cBhvr>
                                      <p:tavLst>
                                        <p:tav tm="0">
                                          <p:val>
                                            <p:strVal val="0-#ppt_w/2"/>
                                          </p:val>
                                        </p:tav>
                                        <p:tav tm="100000">
                                          <p:val>
                                            <p:strVal val="#ppt_x"/>
                                          </p:val>
                                        </p:tav>
                                      </p:tavLst>
                                    </p:anim>
                                    <p:anim calcmode="lin" valueType="num">
                                      <p:cBhvr additive="base">
                                        <p:cTn id="20" dur="500" fill="hold"/>
                                        <p:tgtEl>
                                          <p:spTgt spid="9223"/>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9224"/>
                                        </p:tgtEl>
                                        <p:attrNameLst>
                                          <p:attrName>style.visibility</p:attrName>
                                        </p:attrNameLst>
                                      </p:cBhvr>
                                      <p:to>
                                        <p:strVal val="visible"/>
                                      </p:to>
                                    </p:set>
                                    <p:anim calcmode="lin" valueType="num">
                                      <p:cBhvr additive="base">
                                        <p:cTn id="25" dur="500" fill="hold"/>
                                        <p:tgtEl>
                                          <p:spTgt spid="9224"/>
                                        </p:tgtEl>
                                        <p:attrNameLst>
                                          <p:attrName>ppt_x</p:attrName>
                                        </p:attrNameLst>
                                      </p:cBhvr>
                                      <p:tavLst>
                                        <p:tav tm="0">
                                          <p:val>
                                            <p:strVal val="0-#ppt_w/2"/>
                                          </p:val>
                                        </p:tav>
                                        <p:tav tm="100000">
                                          <p:val>
                                            <p:strVal val="#ppt_x"/>
                                          </p:val>
                                        </p:tav>
                                      </p:tavLst>
                                    </p:anim>
                                    <p:anim calcmode="lin" valueType="num">
                                      <p:cBhvr additive="base">
                                        <p:cTn id="26" dur="500" fill="hold"/>
                                        <p:tgtEl>
                                          <p:spTgt spid="9224"/>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9225"/>
                                        </p:tgtEl>
                                        <p:attrNameLst>
                                          <p:attrName>style.visibility</p:attrName>
                                        </p:attrNameLst>
                                      </p:cBhvr>
                                      <p:to>
                                        <p:strVal val="visible"/>
                                      </p:to>
                                    </p:set>
                                    <p:anim calcmode="lin" valueType="num">
                                      <p:cBhvr additive="base">
                                        <p:cTn id="31" dur="500" fill="hold"/>
                                        <p:tgtEl>
                                          <p:spTgt spid="9225"/>
                                        </p:tgtEl>
                                        <p:attrNameLst>
                                          <p:attrName>ppt_x</p:attrName>
                                        </p:attrNameLst>
                                      </p:cBhvr>
                                      <p:tavLst>
                                        <p:tav tm="0">
                                          <p:val>
                                            <p:strVal val="0-#ppt_w/2"/>
                                          </p:val>
                                        </p:tav>
                                        <p:tav tm="100000">
                                          <p:val>
                                            <p:strVal val="#ppt_x"/>
                                          </p:val>
                                        </p:tav>
                                      </p:tavLst>
                                    </p:anim>
                                    <p:anim calcmode="lin" valueType="num">
                                      <p:cBhvr additive="base">
                                        <p:cTn id="32" dur="500" fill="hold"/>
                                        <p:tgtEl>
                                          <p:spTgt spid="9225"/>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9226"/>
                                        </p:tgtEl>
                                        <p:attrNameLst>
                                          <p:attrName>style.visibility</p:attrName>
                                        </p:attrNameLst>
                                      </p:cBhvr>
                                      <p:to>
                                        <p:strVal val="visible"/>
                                      </p:to>
                                    </p:set>
                                    <p:anim calcmode="lin" valueType="num">
                                      <p:cBhvr additive="base">
                                        <p:cTn id="37" dur="500" fill="hold"/>
                                        <p:tgtEl>
                                          <p:spTgt spid="9226"/>
                                        </p:tgtEl>
                                        <p:attrNameLst>
                                          <p:attrName>ppt_x</p:attrName>
                                        </p:attrNameLst>
                                      </p:cBhvr>
                                      <p:tavLst>
                                        <p:tav tm="0">
                                          <p:val>
                                            <p:strVal val="0-#ppt_w/2"/>
                                          </p:val>
                                        </p:tav>
                                        <p:tav tm="100000">
                                          <p:val>
                                            <p:strVal val="#ppt_x"/>
                                          </p:val>
                                        </p:tav>
                                      </p:tavLst>
                                    </p:anim>
                                    <p:anim calcmode="lin" valueType="num">
                                      <p:cBhvr additive="base">
                                        <p:cTn id="38" dur="500" fill="hold"/>
                                        <p:tgtEl>
                                          <p:spTgt spid="92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autoUpdateAnimBg="0"/>
      <p:bldP spid="9225" grpId="0" animBg="1" autoUpdateAnimBg="0"/>
      <p:bldP spid="9226" grpId="0" animBg="1"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Content Placeholder 1"/>
          <p:cNvSpPr>
            <a:spLocks noGrp="1"/>
          </p:cNvSpPr>
          <p:nvPr>
            <p:ph idx="1"/>
          </p:nvPr>
        </p:nvSpPr>
        <p:spPr>
          <a:xfrm>
            <a:off x="457200" y="1524000"/>
            <a:ext cx="4495800" cy="4572000"/>
          </a:xfrm>
        </p:spPr>
        <p:txBody>
          <a:bodyPr>
            <a:normAutofit fontScale="92500" lnSpcReduction="20000"/>
          </a:bodyPr>
          <a:lstStyle/>
          <a:p>
            <a:pPr eaLnBrk="1" hangingPunct="1"/>
            <a:r>
              <a:rPr lang="en-US" smtClean="0"/>
              <a:t>The Xia family would have ruled China from around 2100 B.C.E. until around 1800 B.C.E. They are believed to have been Aryans, who migrated into the area, and who were able to conquer the local peoples using their superior weaponry and technology.</a:t>
            </a:r>
          </a:p>
        </p:txBody>
      </p:sp>
      <p:sp>
        <p:nvSpPr>
          <p:cNvPr id="3" name="Title 2"/>
          <p:cNvSpPr>
            <a:spLocks noGrp="1"/>
          </p:cNvSpPr>
          <p:nvPr>
            <p:ph type="title"/>
          </p:nvPr>
        </p:nvSpPr>
        <p:spPr/>
        <p:txBody>
          <a:bodyPr/>
          <a:lstStyle/>
          <a:p>
            <a:pPr eaLnBrk="1" fontAlgn="auto" hangingPunct="1">
              <a:spcAft>
                <a:spcPts val="0"/>
              </a:spcAft>
              <a:defRPr/>
            </a:pPr>
            <a:r>
              <a:rPr dirty="0" smtClean="0"/>
              <a:t>Xia Dynasty</a:t>
            </a:r>
            <a:endParaRPr dirty="0"/>
          </a:p>
        </p:txBody>
      </p:sp>
      <p:pic>
        <p:nvPicPr>
          <p:cNvPr id="13316" name="Picture 6" descr="http://beijing.runweb.com/images/page/870/Fu_Xi.jpg"/>
          <p:cNvPicPr>
            <a:picLocks noChangeAspect="1" noChangeArrowheads="1"/>
          </p:cNvPicPr>
          <p:nvPr/>
        </p:nvPicPr>
        <p:blipFill>
          <a:blip r:embed="rId2"/>
          <a:srcRect/>
          <a:stretch>
            <a:fillRect/>
          </a:stretch>
        </p:blipFill>
        <p:spPr bwMode="auto">
          <a:xfrm>
            <a:off x="5216525" y="1600200"/>
            <a:ext cx="3343275" cy="472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Content Placeholder 1"/>
          <p:cNvSpPr>
            <a:spLocks noGrp="1"/>
          </p:cNvSpPr>
          <p:nvPr>
            <p:ph idx="1"/>
          </p:nvPr>
        </p:nvSpPr>
        <p:spPr>
          <a:xfrm>
            <a:off x="457200" y="1524000"/>
            <a:ext cx="4267200" cy="4572000"/>
          </a:xfrm>
        </p:spPr>
        <p:txBody>
          <a:bodyPr>
            <a:normAutofit fontScale="92500" lnSpcReduction="20000"/>
          </a:bodyPr>
          <a:lstStyle/>
          <a:p>
            <a:pPr eaLnBrk="1" hangingPunct="1"/>
            <a:r>
              <a:rPr lang="en-US" smtClean="0"/>
              <a:t>Liu Bang proclaimed that the Qin had lost the mandate of heaven, or the right to rule the nation. He was able to overthrow them, and establish himself as the new emperor of China, and the first emperor of the Han Dynasty. </a:t>
            </a:r>
            <a:br>
              <a:rPr lang="en-US" smtClean="0"/>
            </a:br>
            <a:endParaRPr lang="en-US" smtClean="0"/>
          </a:p>
        </p:txBody>
      </p:sp>
      <p:sp>
        <p:nvSpPr>
          <p:cNvPr id="3" name="Title 2"/>
          <p:cNvSpPr>
            <a:spLocks noGrp="1"/>
          </p:cNvSpPr>
          <p:nvPr>
            <p:ph type="title"/>
          </p:nvPr>
        </p:nvSpPr>
        <p:spPr/>
        <p:txBody>
          <a:bodyPr/>
          <a:lstStyle/>
          <a:p>
            <a:pPr eaLnBrk="1" fontAlgn="auto" hangingPunct="1">
              <a:spcAft>
                <a:spcPts val="0"/>
              </a:spcAft>
              <a:defRPr/>
            </a:pPr>
            <a:r>
              <a:rPr dirty="0" smtClean="0"/>
              <a:t>Mandate of Heaven</a:t>
            </a:r>
            <a:endParaRPr dirty="0"/>
          </a:p>
        </p:txBody>
      </p:sp>
      <p:pic>
        <p:nvPicPr>
          <p:cNvPr id="40964" name="Picture 2" descr="http://3.bp.blogspot.com/_0piJw8Jwskc/RZXucm5t_wI/AAAAAAAAAEM/yd2-E4V0oIo/s320/Longmen+(2).JPG"/>
          <p:cNvPicPr>
            <a:picLocks noChangeAspect="1" noChangeArrowheads="1"/>
          </p:cNvPicPr>
          <p:nvPr/>
        </p:nvPicPr>
        <p:blipFill>
          <a:blip r:embed="rId2"/>
          <a:srcRect/>
          <a:stretch>
            <a:fillRect/>
          </a:stretch>
        </p:blipFill>
        <p:spPr bwMode="auto">
          <a:xfrm>
            <a:off x="4953000" y="1676400"/>
            <a:ext cx="3414713" cy="457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Content Placeholder 1"/>
          <p:cNvSpPr>
            <a:spLocks noGrp="1"/>
          </p:cNvSpPr>
          <p:nvPr>
            <p:ph idx="1"/>
          </p:nvPr>
        </p:nvSpPr>
        <p:spPr>
          <a:xfrm>
            <a:off x="457200" y="1524000"/>
            <a:ext cx="3733800" cy="4572000"/>
          </a:xfrm>
        </p:spPr>
        <p:txBody>
          <a:bodyPr>
            <a:normAutofit fontScale="85000" lnSpcReduction="10000"/>
          </a:bodyPr>
          <a:lstStyle/>
          <a:p>
            <a:pPr eaLnBrk="1" hangingPunct="1"/>
            <a:r>
              <a:rPr lang="en-US" dirty="0" smtClean="0"/>
              <a:t>The Han Dynasty would rule China for the next 400 years. During this time period they would be one of the wealthiest and most powerful nations on Earth. Their achievements would only be surpassed by the Roman Empire. </a:t>
            </a:r>
          </a:p>
          <a:p>
            <a:pPr eaLnBrk="1" hangingPunct="1"/>
            <a:endParaRPr lang="en-US" dirty="0" smtClean="0"/>
          </a:p>
        </p:txBody>
      </p:sp>
      <p:sp>
        <p:nvSpPr>
          <p:cNvPr id="3" name="Title 2"/>
          <p:cNvSpPr>
            <a:spLocks noGrp="1"/>
          </p:cNvSpPr>
          <p:nvPr>
            <p:ph type="title"/>
          </p:nvPr>
        </p:nvSpPr>
        <p:spPr/>
        <p:txBody>
          <a:bodyPr/>
          <a:lstStyle/>
          <a:p>
            <a:pPr eaLnBrk="1" fontAlgn="auto" hangingPunct="1">
              <a:spcAft>
                <a:spcPts val="0"/>
              </a:spcAft>
              <a:defRPr/>
            </a:pPr>
            <a:r>
              <a:rPr dirty="0" smtClean="0"/>
              <a:t>Four Hundred Year Rule</a:t>
            </a:r>
            <a:endParaRPr dirty="0"/>
          </a:p>
        </p:txBody>
      </p:sp>
      <p:pic>
        <p:nvPicPr>
          <p:cNvPr id="41988" name="Picture 6" descr="http://upload.wikimedia.org/wikipedia/commons/5/5c/Gentlemen_in_conversation,_Eastern_Han_Dynasty.jpg"/>
          <p:cNvPicPr>
            <a:picLocks noChangeAspect="1" noChangeArrowheads="1"/>
          </p:cNvPicPr>
          <p:nvPr/>
        </p:nvPicPr>
        <p:blipFill>
          <a:blip r:embed="rId2" cstate="print"/>
          <a:srcRect/>
          <a:stretch>
            <a:fillRect/>
          </a:stretch>
        </p:blipFill>
        <p:spPr bwMode="auto">
          <a:xfrm>
            <a:off x="3962400" y="1676400"/>
            <a:ext cx="4770438" cy="2895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Content Placeholder 1"/>
          <p:cNvSpPr>
            <a:spLocks noGrp="1"/>
          </p:cNvSpPr>
          <p:nvPr>
            <p:ph idx="1"/>
          </p:nvPr>
        </p:nvSpPr>
        <p:spPr>
          <a:xfrm>
            <a:off x="457200" y="1524000"/>
            <a:ext cx="4191000" cy="4876800"/>
          </a:xfrm>
        </p:spPr>
        <p:txBody>
          <a:bodyPr/>
          <a:lstStyle/>
          <a:p>
            <a:pPr eaLnBrk="1" hangingPunct="1"/>
            <a:r>
              <a:rPr lang="en-US" sz="2400" smtClean="0"/>
              <a:t>Because of its location amidst high mountains and surrounded on many sides by water, China was isolated from much of the rest of the world. As their civilization flourished and their wealth increased, they were largely unaware of what advancements were taking place in the nations around them.</a:t>
            </a:r>
          </a:p>
        </p:txBody>
      </p:sp>
      <p:sp>
        <p:nvSpPr>
          <p:cNvPr id="3" name="Title 2"/>
          <p:cNvSpPr>
            <a:spLocks noGrp="1"/>
          </p:cNvSpPr>
          <p:nvPr>
            <p:ph type="title"/>
          </p:nvPr>
        </p:nvSpPr>
        <p:spPr/>
        <p:txBody>
          <a:bodyPr/>
          <a:lstStyle/>
          <a:p>
            <a:pPr eaLnBrk="1" fontAlgn="auto" hangingPunct="1">
              <a:spcAft>
                <a:spcPts val="0"/>
              </a:spcAft>
              <a:defRPr/>
            </a:pPr>
            <a:r>
              <a:rPr dirty="0" smtClean="0"/>
              <a:t>Isolated from Rest of the World</a:t>
            </a:r>
            <a:endParaRPr dirty="0"/>
          </a:p>
        </p:txBody>
      </p:sp>
      <p:pic>
        <p:nvPicPr>
          <p:cNvPr id="43012" name="Picture 2" descr="http://www.whatsonxiamen.com/infobank_images/maphan.gif"/>
          <p:cNvPicPr>
            <a:picLocks noChangeAspect="1" noChangeArrowheads="1"/>
          </p:cNvPicPr>
          <p:nvPr/>
        </p:nvPicPr>
        <p:blipFill>
          <a:blip r:embed="rId2">
            <a:lum bright="20000" contrast="20000"/>
          </a:blip>
          <a:srcRect/>
          <a:stretch>
            <a:fillRect/>
          </a:stretch>
        </p:blipFill>
        <p:spPr bwMode="auto">
          <a:xfrm>
            <a:off x="4800600" y="1676400"/>
            <a:ext cx="3819525" cy="2689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Content Placeholder 1"/>
          <p:cNvSpPr>
            <a:spLocks noGrp="1"/>
          </p:cNvSpPr>
          <p:nvPr>
            <p:ph idx="1"/>
          </p:nvPr>
        </p:nvSpPr>
        <p:spPr>
          <a:xfrm>
            <a:off x="457200" y="1524000"/>
            <a:ext cx="4267200" cy="4876800"/>
          </a:xfrm>
        </p:spPr>
        <p:txBody>
          <a:bodyPr>
            <a:normAutofit fontScale="85000" lnSpcReduction="20000"/>
          </a:bodyPr>
          <a:lstStyle/>
          <a:p>
            <a:pPr eaLnBrk="1" hangingPunct="1">
              <a:lnSpc>
                <a:spcPct val="110000"/>
              </a:lnSpc>
            </a:pPr>
            <a:r>
              <a:rPr lang="en-US" smtClean="0"/>
              <a:t>In 139 B.C.E., a Han emperor by the name of Wudi sent out one of his generals, Zhang Qian, to explore other nations. This general and his army marched throughout distant regions visiting other civilizations and nomadic tribes. </a:t>
            </a:r>
            <a:br>
              <a:rPr lang="en-US" smtClean="0"/>
            </a:br>
            <a:r>
              <a:rPr lang="en-US" smtClean="0"/>
              <a:t/>
            </a:r>
            <a:br>
              <a:rPr lang="en-US" smtClean="0"/>
            </a:br>
            <a:endParaRPr lang="en-US" smtClean="0"/>
          </a:p>
        </p:txBody>
      </p:sp>
      <p:sp>
        <p:nvSpPr>
          <p:cNvPr id="3" name="Title 2"/>
          <p:cNvSpPr>
            <a:spLocks noGrp="1"/>
          </p:cNvSpPr>
          <p:nvPr>
            <p:ph type="title"/>
          </p:nvPr>
        </p:nvSpPr>
        <p:spPr/>
        <p:txBody>
          <a:bodyPr/>
          <a:lstStyle/>
          <a:p>
            <a:pPr eaLnBrk="1" fontAlgn="auto" hangingPunct="1">
              <a:spcAft>
                <a:spcPts val="0"/>
              </a:spcAft>
              <a:defRPr/>
            </a:pPr>
            <a:r>
              <a:rPr dirty="0" smtClean="0"/>
              <a:t>Chinese Exploration</a:t>
            </a:r>
            <a:endParaRPr dirty="0"/>
          </a:p>
        </p:txBody>
      </p:sp>
      <p:pic>
        <p:nvPicPr>
          <p:cNvPr id="44036" name="Picture 2" descr="peint1.jpg image by mariaaugusta77"/>
          <p:cNvPicPr>
            <a:picLocks noChangeAspect="1" noChangeArrowheads="1"/>
          </p:cNvPicPr>
          <p:nvPr/>
        </p:nvPicPr>
        <p:blipFill>
          <a:blip r:embed="rId2"/>
          <a:srcRect l="1912" t="2779"/>
          <a:stretch>
            <a:fillRect/>
          </a:stretch>
        </p:blipFill>
        <p:spPr bwMode="auto">
          <a:xfrm>
            <a:off x="4953000" y="1752600"/>
            <a:ext cx="3148013" cy="42941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Content Placeholder 1"/>
          <p:cNvSpPr>
            <a:spLocks noGrp="1"/>
          </p:cNvSpPr>
          <p:nvPr>
            <p:ph idx="1"/>
          </p:nvPr>
        </p:nvSpPr>
        <p:spPr>
          <a:xfrm>
            <a:off x="457200" y="1524000"/>
            <a:ext cx="5029200" cy="4572000"/>
          </a:xfrm>
        </p:spPr>
        <p:txBody>
          <a:bodyPr>
            <a:normAutofit fontScale="85000" lnSpcReduction="10000"/>
          </a:bodyPr>
          <a:lstStyle/>
          <a:p>
            <a:pPr eaLnBrk="1" hangingPunct="1"/>
            <a:r>
              <a:rPr lang="en-US" smtClean="0"/>
              <a:t>The armies of Zhang Qian were viewed as a threat by many of these nomadic tribes, as a result, these tribes attacked and destroyed many of Zhang Qian's men. Zhang Qian himself was captured and kept in bondage for a period of 10 years. After 13 years, Zhang Qian was finally able to return to the emperor and report. </a:t>
            </a:r>
          </a:p>
        </p:txBody>
      </p:sp>
      <p:sp>
        <p:nvSpPr>
          <p:cNvPr id="3" name="Title 2"/>
          <p:cNvSpPr>
            <a:spLocks noGrp="1"/>
          </p:cNvSpPr>
          <p:nvPr>
            <p:ph type="title"/>
          </p:nvPr>
        </p:nvSpPr>
        <p:spPr/>
        <p:txBody>
          <a:bodyPr/>
          <a:lstStyle/>
          <a:p>
            <a:pPr eaLnBrk="1" fontAlgn="auto" hangingPunct="1">
              <a:spcAft>
                <a:spcPts val="0"/>
              </a:spcAft>
              <a:defRPr/>
            </a:pPr>
            <a:r>
              <a:rPr dirty="0" smtClean="0"/>
              <a:t>Attacked by Nomadic Tribes</a:t>
            </a:r>
            <a:endParaRPr dirty="0"/>
          </a:p>
        </p:txBody>
      </p:sp>
      <p:pic>
        <p:nvPicPr>
          <p:cNvPr id="45060" name="Picture 2" descr="http://2.bp.blogspot.com/_8S7b5DFCpPU/SjYXzDlJqdI/AAAAAAAAASc/Z2sfpqjGKPc/s400/Zhang_Qian.jpg"/>
          <p:cNvPicPr>
            <a:picLocks noChangeAspect="1" noChangeArrowheads="1"/>
          </p:cNvPicPr>
          <p:nvPr/>
        </p:nvPicPr>
        <p:blipFill>
          <a:blip r:embed="rId2"/>
          <a:srcRect l="39999" r="14000"/>
          <a:stretch>
            <a:fillRect/>
          </a:stretch>
        </p:blipFill>
        <p:spPr bwMode="auto">
          <a:xfrm>
            <a:off x="5562600" y="1752600"/>
            <a:ext cx="3092450" cy="4419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Content Placeholder 1"/>
          <p:cNvSpPr>
            <a:spLocks noGrp="1"/>
          </p:cNvSpPr>
          <p:nvPr>
            <p:ph idx="1"/>
          </p:nvPr>
        </p:nvSpPr>
        <p:spPr>
          <a:xfrm>
            <a:off x="457200" y="1524000"/>
            <a:ext cx="4114800" cy="5029200"/>
          </a:xfrm>
        </p:spPr>
        <p:txBody>
          <a:bodyPr/>
          <a:lstStyle/>
          <a:p>
            <a:pPr eaLnBrk="1" hangingPunct="1"/>
            <a:r>
              <a:rPr lang="en-US" sz="2400" smtClean="0"/>
              <a:t>He told Wudi about stories he had heard from the nomadic tribes of a great civilization to the West that equaled the glory of China. This was the first time Wudi had heard anything of any other civilizations. Wudi was a smart and wise ruler, who saw the potential for trade between the two cultures. </a:t>
            </a:r>
            <a:br>
              <a:rPr lang="en-US" sz="2400" smtClean="0"/>
            </a:br>
            <a:endParaRPr lang="en-US" sz="2400" smtClean="0"/>
          </a:p>
        </p:txBody>
      </p:sp>
      <p:sp>
        <p:nvSpPr>
          <p:cNvPr id="3" name="Title 2"/>
          <p:cNvSpPr>
            <a:spLocks noGrp="1"/>
          </p:cNvSpPr>
          <p:nvPr>
            <p:ph type="title"/>
          </p:nvPr>
        </p:nvSpPr>
        <p:spPr/>
        <p:txBody>
          <a:bodyPr/>
          <a:lstStyle/>
          <a:p>
            <a:pPr eaLnBrk="1" fontAlgn="auto" hangingPunct="1">
              <a:spcAft>
                <a:spcPts val="0"/>
              </a:spcAft>
              <a:defRPr/>
            </a:pPr>
            <a:r>
              <a:rPr dirty="0" err="1" smtClean="0"/>
              <a:t>Wudi</a:t>
            </a:r>
            <a:r>
              <a:rPr dirty="0" smtClean="0"/>
              <a:t> Aspires to Trade with West</a:t>
            </a:r>
            <a:endParaRPr dirty="0"/>
          </a:p>
        </p:txBody>
      </p:sp>
      <p:pic>
        <p:nvPicPr>
          <p:cNvPr id="46084" name="Picture 2" descr="http://upload.wikimedia.org/wikipedia/commons/4/45/Liang_Wudi_3.jpg"/>
          <p:cNvPicPr>
            <a:picLocks noChangeAspect="1" noChangeArrowheads="1"/>
          </p:cNvPicPr>
          <p:nvPr/>
        </p:nvPicPr>
        <p:blipFill>
          <a:blip r:embed="rId2"/>
          <a:srcRect/>
          <a:stretch>
            <a:fillRect/>
          </a:stretch>
        </p:blipFill>
        <p:spPr bwMode="auto">
          <a:xfrm>
            <a:off x="4724400" y="1752600"/>
            <a:ext cx="3930650" cy="4495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Content Placeholder 1"/>
          <p:cNvSpPr>
            <a:spLocks noGrp="1"/>
          </p:cNvSpPr>
          <p:nvPr>
            <p:ph idx="1"/>
          </p:nvPr>
        </p:nvSpPr>
        <p:spPr>
          <a:xfrm>
            <a:off x="457200" y="1524000"/>
            <a:ext cx="3733800" cy="5029200"/>
          </a:xfrm>
        </p:spPr>
        <p:txBody>
          <a:bodyPr/>
          <a:lstStyle/>
          <a:p>
            <a:pPr eaLnBrk="1" hangingPunct="1"/>
            <a:r>
              <a:rPr lang="en-US" sz="2400" smtClean="0"/>
              <a:t>In order to make trade possible , Emperor Wudi began to develop what has been called in modern times, the silk road. Following this route merchant traders took silk from China to the West, and brought glass, linen, and gold back to China. </a:t>
            </a:r>
            <a:br>
              <a:rPr lang="en-US" sz="2400" smtClean="0"/>
            </a:br>
            <a:r>
              <a:rPr lang="en-US" sz="2400" smtClean="0"/>
              <a:t/>
            </a:r>
            <a:br>
              <a:rPr lang="en-US" sz="2400" smtClean="0"/>
            </a:br>
            <a:endParaRPr lang="en-US" sz="2400" smtClean="0"/>
          </a:p>
        </p:txBody>
      </p:sp>
      <p:sp>
        <p:nvSpPr>
          <p:cNvPr id="3" name="Title 2"/>
          <p:cNvSpPr>
            <a:spLocks noGrp="1"/>
          </p:cNvSpPr>
          <p:nvPr>
            <p:ph type="title"/>
          </p:nvPr>
        </p:nvSpPr>
        <p:spPr/>
        <p:txBody>
          <a:bodyPr/>
          <a:lstStyle/>
          <a:p>
            <a:pPr eaLnBrk="1" fontAlgn="auto" hangingPunct="1">
              <a:spcAft>
                <a:spcPts val="0"/>
              </a:spcAft>
              <a:defRPr/>
            </a:pPr>
            <a:r>
              <a:rPr dirty="0" smtClean="0"/>
              <a:t>The Silk Road</a:t>
            </a:r>
            <a:endParaRPr dirty="0"/>
          </a:p>
        </p:txBody>
      </p:sp>
      <p:pic>
        <p:nvPicPr>
          <p:cNvPr id="47108" name="Picture 2" descr="The Silk Road"/>
          <p:cNvPicPr>
            <a:picLocks noChangeAspect="1" noChangeArrowheads="1"/>
          </p:cNvPicPr>
          <p:nvPr/>
        </p:nvPicPr>
        <p:blipFill>
          <a:blip r:embed="rId2"/>
          <a:srcRect/>
          <a:stretch>
            <a:fillRect/>
          </a:stretch>
        </p:blipFill>
        <p:spPr bwMode="auto">
          <a:xfrm>
            <a:off x="4225925" y="1752600"/>
            <a:ext cx="4533900" cy="304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4343400" cy="4572000"/>
          </a:xfrm>
        </p:spPr>
        <p:txBody>
          <a:bodyPr>
            <a:normAutofit fontScale="85000" lnSpcReduction="10000"/>
          </a:bodyPr>
          <a:lstStyle/>
          <a:p>
            <a:pPr marL="274320" indent="-274320" eaLnBrk="1" fontAlgn="auto" hangingPunct="1">
              <a:spcAft>
                <a:spcPts val="0"/>
              </a:spcAft>
              <a:buFont typeface="Wingdings 2"/>
              <a:buChar char=""/>
              <a:defRPr/>
            </a:pPr>
            <a:r>
              <a:rPr lang="en-US" dirty="0" smtClean="0"/>
              <a:t>The silk road consisted of trails, roads, bridges, and pathways that stretched across nearly 5000 miles of land and water. The silk road is not one long road, but rather many smaller roads and pathways that were connected, and worn by the use of thousands of travelers over a period of hundreds of years.</a:t>
            </a:r>
            <a:endParaRPr lang="en-US" dirty="0"/>
          </a:p>
        </p:txBody>
      </p:sp>
      <p:sp>
        <p:nvSpPr>
          <p:cNvPr id="3" name="Title 2"/>
          <p:cNvSpPr>
            <a:spLocks noGrp="1"/>
          </p:cNvSpPr>
          <p:nvPr>
            <p:ph type="title"/>
          </p:nvPr>
        </p:nvSpPr>
        <p:spPr/>
        <p:txBody>
          <a:bodyPr/>
          <a:lstStyle/>
          <a:p>
            <a:pPr eaLnBrk="1" fontAlgn="auto" hangingPunct="1">
              <a:spcAft>
                <a:spcPts val="0"/>
              </a:spcAft>
              <a:defRPr/>
            </a:pPr>
            <a:r>
              <a:rPr dirty="0" smtClean="0"/>
              <a:t>Trails, Roads, Bridges</a:t>
            </a:r>
            <a:endParaRPr dirty="0"/>
          </a:p>
        </p:txBody>
      </p:sp>
      <p:pic>
        <p:nvPicPr>
          <p:cNvPr id="48132" name="Picture 4" descr="http://aoe3.heavengames.com/gameinfo/dyn/silk_road.jpg"/>
          <p:cNvPicPr>
            <a:picLocks noChangeAspect="1" noChangeArrowheads="1"/>
          </p:cNvPicPr>
          <p:nvPr/>
        </p:nvPicPr>
        <p:blipFill>
          <a:blip r:embed="rId2"/>
          <a:srcRect/>
          <a:stretch>
            <a:fillRect/>
          </a:stretch>
        </p:blipFill>
        <p:spPr bwMode="auto">
          <a:xfrm>
            <a:off x="4800600" y="1676400"/>
            <a:ext cx="3810000" cy="3810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Content Placeholder 1"/>
          <p:cNvSpPr>
            <a:spLocks noGrp="1"/>
          </p:cNvSpPr>
          <p:nvPr>
            <p:ph idx="1"/>
          </p:nvPr>
        </p:nvSpPr>
        <p:spPr>
          <a:xfrm>
            <a:off x="457200" y="4953000"/>
            <a:ext cx="8229600" cy="1295400"/>
          </a:xfrm>
        </p:spPr>
        <p:txBody>
          <a:bodyPr>
            <a:normAutofit fontScale="77500" lnSpcReduction="20000"/>
          </a:bodyPr>
          <a:lstStyle/>
          <a:p>
            <a:pPr eaLnBrk="1" hangingPunct="1"/>
            <a:r>
              <a:rPr lang="en-US" sz="2400" smtClean="0"/>
              <a:t>The silk road would become instrumental in the development and expansion of trade, and the accumulation of wealth in both China and Rome, as well as in Egypt and other nations. </a:t>
            </a:r>
            <a:br>
              <a:rPr lang="en-US" sz="2400" smtClean="0"/>
            </a:br>
            <a:r>
              <a:rPr lang="en-US" sz="2400" smtClean="0"/>
              <a:t/>
            </a:r>
            <a:br>
              <a:rPr lang="en-US" sz="2400" smtClean="0"/>
            </a:br>
            <a:endParaRPr lang="en-US" sz="2400" smtClean="0"/>
          </a:p>
        </p:txBody>
      </p:sp>
      <p:sp>
        <p:nvSpPr>
          <p:cNvPr id="3" name="Title 2"/>
          <p:cNvSpPr>
            <a:spLocks noGrp="1"/>
          </p:cNvSpPr>
          <p:nvPr>
            <p:ph type="title"/>
          </p:nvPr>
        </p:nvSpPr>
        <p:spPr>
          <a:xfrm>
            <a:off x="457200" y="-152400"/>
            <a:ext cx="8229600" cy="1219200"/>
          </a:xfrm>
        </p:spPr>
        <p:txBody>
          <a:bodyPr/>
          <a:lstStyle/>
          <a:p>
            <a:pPr eaLnBrk="1" fontAlgn="auto" hangingPunct="1">
              <a:spcAft>
                <a:spcPts val="0"/>
              </a:spcAft>
              <a:defRPr/>
            </a:pPr>
            <a:r>
              <a:rPr dirty="0" smtClean="0"/>
              <a:t>Expansion of Trade</a:t>
            </a:r>
            <a:endParaRPr dirty="0"/>
          </a:p>
        </p:txBody>
      </p:sp>
      <p:pic>
        <p:nvPicPr>
          <p:cNvPr id="49156" name="Picture 2" descr="http://www.lawrence.edu/dept/student_dean/multicultural_affairs/Images%20&amp;%20Docs/silkroad.jpg"/>
          <p:cNvPicPr>
            <a:picLocks noChangeAspect="1" noChangeArrowheads="1"/>
          </p:cNvPicPr>
          <p:nvPr/>
        </p:nvPicPr>
        <p:blipFill>
          <a:blip r:embed="rId2"/>
          <a:srcRect/>
          <a:stretch>
            <a:fillRect/>
          </a:stretch>
        </p:blipFill>
        <p:spPr bwMode="auto">
          <a:xfrm>
            <a:off x="914400" y="1143000"/>
            <a:ext cx="7620000" cy="3638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Content Placeholder 1"/>
          <p:cNvSpPr>
            <a:spLocks noGrp="1"/>
          </p:cNvSpPr>
          <p:nvPr>
            <p:ph idx="1"/>
          </p:nvPr>
        </p:nvSpPr>
        <p:spPr>
          <a:xfrm>
            <a:off x="457200" y="1524000"/>
            <a:ext cx="4495800" cy="4572000"/>
          </a:xfrm>
        </p:spPr>
        <p:txBody>
          <a:bodyPr>
            <a:normAutofit fontScale="92500" lnSpcReduction="20000"/>
          </a:bodyPr>
          <a:lstStyle/>
          <a:p>
            <a:pPr eaLnBrk="1" hangingPunct="1"/>
            <a:r>
              <a:rPr lang="en-US" smtClean="0"/>
              <a:t>During the rule of the Han emperors, China enjoyed a 400 year period of peace and prosperity. During this time, the Han emperors established a strong central government that was designed to help the people, and protect them.</a:t>
            </a:r>
          </a:p>
          <a:p>
            <a:pPr eaLnBrk="1" hangingPunct="1"/>
            <a:endParaRPr lang="en-US" smtClean="0"/>
          </a:p>
        </p:txBody>
      </p:sp>
      <p:sp>
        <p:nvSpPr>
          <p:cNvPr id="3" name="Title 2"/>
          <p:cNvSpPr>
            <a:spLocks noGrp="1"/>
          </p:cNvSpPr>
          <p:nvPr>
            <p:ph type="title"/>
          </p:nvPr>
        </p:nvSpPr>
        <p:spPr/>
        <p:txBody>
          <a:bodyPr/>
          <a:lstStyle/>
          <a:p>
            <a:pPr eaLnBrk="1" fontAlgn="auto" hangingPunct="1">
              <a:spcAft>
                <a:spcPts val="0"/>
              </a:spcAft>
              <a:defRPr/>
            </a:pPr>
            <a:r>
              <a:rPr dirty="0" err="1" smtClean="0"/>
              <a:t>Pax</a:t>
            </a:r>
            <a:r>
              <a:rPr dirty="0" smtClean="0"/>
              <a:t> </a:t>
            </a:r>
            <a:r>
              <a:rPr dirty="0" err="1" smtClean="0"/>
              <a:t>Sinica</a:t>
            </a:r>
            <a:r>
              <a:rPr dirty="0" smtClean="0"/>
              <a:t> </a:t>
            </a:r>
            <a:endParaRPr dirty="0"/>
          </a:p>
        </p:txBody>
      </p:sp>
      <p:pic>
        <p:nvPicPr>
          <p:cNvPr id="50180" name="Picture 4" descr="http://history.cultural-china.com/chinaWH/upload/upfiles/2010-02/26/zhuo_wenjun__chinese_female_poet_of_the_western_han_dynasty87d4297cd35ffc694a74.jpg"/>
          <p:cNvPicPr>
            <a:picLocks noChangeAspect="1" noChangeArrowheads="1"/>
          </p:cNvPicPr>
          <p:nvPr/>
        </p:nvPicPr>
        <p:blipFill>
          <a:blip r:embed="rId2"/>
          <a:srcRect r="31915"/>
          <a:stretch>
            <a:fillRect/>
          </a:stretch>
        </p:blipFill>
        <p:spPr bwMode="auto">
          <a:xfrm>
            <a:off x="4953000" y="1676400"/>
            <a:ext cx="3810000" cy="4191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467600" cy="1417638"/>
          </a:xfrm>
        </p:spPr>
        <p:txBody>
          <a:bodyPr wrap="square" lIns="91440" tIns="45720" rIns="91440" bIns="45720" numCol="1" compatLnSpc="1">
            <a:prstTxWarp prst="textNoShape">
              <a:avLst/>
            </a:prstTxWarp>
          </a:bodyPr>
          <a:lstStyle/>
          <a:p>
            <a:pPr>
              <a:defRPr/>
            </a:pPr>
            <a:r>
              <a:rPr sz="4000" b="1" smtClean="0">
                <a:solidFill>
                  <a:srgbClr val="B32C16"/>
                </a:solidFill>
              </a:rPr>
              <a:t>SHANG DYNASTY</a:t>
            </a:r>
            <a:r>
              <a:rPr smtClean="0"/>
              <a:t/>
            </a:r>
            <a:br>
              <a:rPr smtClean="0"/>
            </a:br>
            <a:r>
              <a:rPr smtClean="0"/>
              <a:t>(CA. 1600-1046 BCE)</a:t>
            </a:r>
          </a:p>
        </p:txBody>
      </p:sp>
      <p:sp>
        <p:nvSpPr>
          <p:cNvPr id="14339" name="Content Placeholder 2"/>
          <p:cNvSpPr>
            <a:spLocks noGrp="1"/>
          </p:cNvSpPr>
          <p:nvPr>
            <p:ph sz="quarter" idx="1"/>
          </p:nvPr>
        </p:nvSpPr>
        <p:spPr>
          <a:xfrm>
            <a:off x="457200" y="1600200"/>
            <a:ext cx="7467600" cy="4873625"/>
          </a:xfrm>
        </p:spPr>
        <p:txBody>
          <a:bodyPr>
            <a:normAutofit lnSpcReduction="10000"/>
          </a:bodyPr>
          <a:lstStyle/>
          <a:p>
            <a:r>
              <a:rPr lang="en-US" sz="6000" smtClean="0"/>
              <a:t>Writing began</a:t>
            </a:r>
          </a:p>
          <a:p>
            <a:endParaRPr lang="en-US" sz="6000" smtClean="0"/>
          </a:p>
          <a:p>
            <a:r>
              <a:rPr lang="en-US" sz="6000" smtClean="0"/>
              <a:t>Developed bronze, glazed pottery, and silk industries</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Content Placeholder 1"/>
          <p:cNvSpPr>
            <a:spLocks noGrp="1"/>
          </p:cNvSpPr>
          <p:nvPr>
            <p:ph idx="1"/>
          </p:nvPr>
        </p:nvSpPr>
        <p:spPr>
          <a:xfrm>
            <a:off x="457200" y="1524000"/>
            <a:ext cx="4343400" cy="4572000"/>
          </a:xfrm>
        </p:spPr>
        <p:txBody>
          <a:bodyPr>
            <a:normAutofit fontScale="92500" lnSpcReduction="20000"/>
          </a:bodyPr>
          <a:lstStyle/>
          <a:p>
            <a:pPr eaLnBrk="1" hangingPunct="1"/>
            <a:r>
              <a:rPr lang="en-US" smtClean="0"/>
              <a:t>One such innovation was the storage of food. During times of plenty, Han emperors would have great amounts of food put up into storage. Then during difficult times, they would sell these food stores, helping to stabilize food prices. </a:t>
            </a:r>
            <a:br>
              <a:rPr lang="en-US" smtClean="0"/>
            </a:br>
            <a:endParaRPr lang="en-US" smtClean="0"/>
          </a:p>
        </p:txBody>
      </p:sp>
      <p:sp>
        <p:nvSpPr>
          <p:cNvPr id="3" name="Title 2"/>
          <p:cNvSpPr>
            <a:spLocks noGrp="1"/>
          </p:cNvSpPr>
          <p:nvPr>
            <p:ph type="title"/>
          </p:nvPr>
        </p:nvSpPr>
        <p:spPr/>
        <p:txBody>
          <a:bodyPr/>
          <a:lstStyle/>
          <a:p>
            <a:pPr eaLnBrk="1" fontAlgn="auto" hangingPunct="1">
              <a:spcAft>
                <a:spcPts val="0"/>
              </a:spcAft>
              <a:defRPr/>
            </a:pPr>
            <a:r>
              <a:rPr dirty="0" smtClean="0"/>
              <a:t>Food Reserves</a:t>
            </a:r>
            <a:endParaRPr dirty="0"/>
          </a:p>
        </p:txBody>
      </p:sp>
      <p:pic>
        <p:nvPicPr>
          <p:cNvPr id="51204" name="Picture 8" descr="http://ecx.images-amazon.com/images/I/51whWGVO0cL._BO2,204,203,200_PIsitb-sticker-arrow-click,TopRight,35,-76_AA300_SH20_OU01_.jpg"/>
          <p:cNvPicPr>
            <a:picLocks noChangeAspect="1" noChangeArrowheads="1"/>
          </p:cNvPicPr>
          <p:nvPr/>
        </p:nvPicPr>
        <p:blipFill>
          <a:blip r:embed="rId2"/>
          <a:srcRect l="27499" t="41014" r="35048" b="19232"/>
          <a:stretch>
            <a:fillRect/>
          </a:stretch>
        </p:blipFill>
        <p:spPr bwMode="auto">
          <a:xfrm>
            <a:off x="4886325" y="1676400"/>
            <a:ext cx="3343275" cy="4114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Content Placeholder 1"/>
          <p:cNvSpPr>
            <a:spLocks noGrp="1"/>
          </p:cNvSpPr>
          <p:nvPr>
            <p:ph idx="1"/>
          </p:nvPr>
        </p:nvSpPr>
        <p:spPr>
          <a:xfrm>
            <a:off x="457200" y="1524000"/>
            <a:ext cx="3810000" cy="4953000"/>
          </a:xfrm>
        </p:spPr>
        <p:txBody>
          <a:bodyPr>
            <a:normAutofit/>
          </a:bodyPr>
          <a:lstStyle/>
          <a:p>
            <a:pPr eaLnBrk="1" hangingPunct="1">
              <a:lnSpc>
                <a:spcPct val="90000"/>
              </a:lnSpc>
            </a:pPr>
            <a:r>
              <a:rPr lang="en-US" sz="2400" smtClean="0"/>
              <a:t> The Han also abolished the practice of giving powerful government positions to members of the royal family. Emperor Wudi instituted a series of written exams. Anyone could take the tests. Those who received the highest scores were given posts in the government. </a:t>
            </a:r>
          </a:p>
          <a:p>
            <a:pPr eaLnBrk="1" hangingPunct="1">
              <a:lnSpc>
                <a:spcPct val="90000"/>
              </a:lnSpc>
            </a:pPr>
            <a:endParaRPr lang="en-US" sz="2400" smtClean="0"/>
          </a:p>
        </p:txBody>
      </p:sp>
      <p:sp>
        <p:nvSpPr>
          <p:cNvPr id="3" name="Title 2"/>
          <p:cNvSpPr>
            <a:spLocks noGrp="1"/>
          </p:cNvSpPr>
          <p:nvPr>
            <p:ph type="title"/>
          </p:nvPr>
        </p:nvSpPr>
        <p:spPr/>
        <p:txBody>
          <a:bodyPr/>
          <a:lstStyle/>
          <a:p>
            <a:pPr eaLnBrk="1" fontAlgn="auto" hangingPunct="1">
              <a:spcAft>
                <a:spcPts val="0"/>
              </a:spcAft>
              <a:defRPr/>
            </a:pPr>
            <a:r>
              <a:rPr dirty="0" smtClean="0"/>
              <a:t>Merit-Based Appointments</a:t>
            </a:r>
            <a:endParaRPr dirty="0"/>
          </a:p>
        </p:txBody>
      </p:sp>
      <p:pic>
        <p:nvPicPr>
          <p:cNvPr id="52228" name="Picture 2" descr="click to zoom"/>
          <p:cNvPicPr>
            <a:picLocks noChangeAspect="1" noChangeArrowheads="1"/>
          </p:cNvPicPr>
          <p:nvPr/>
        </p:nvPicPr>
        <p:blipFill>
          <a:blip r:embed="rId2"/>
          <a:srcRect l="23529" t="17361" r="47060" b="59933"/>
          <a:stretch>
            <a:fillRect/>
          </a:stretch>
        </p:blipFill>
        <p:spPr bwMode="auto">
          <a:xfrm>
            <a:off x="4267200" y="1600200"/>
            <a:ext cx="4303713" cy="3657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Content Placeholder 1"/>
          <p:cNvSpPr>
            <a:spLocks noGrp="1"/>
          </p:cNvSpPr>
          <p:nvPr>
            <p:ph idx="1"/>
          </p:nvPr>
        </p:nvSpPr>
        <p:spPr>
          <a:xfrm>
            <a:off x="457200" y="1524000"/>
            <a:ext cx="4191000" cy="4572000"/>
          </a:xfrm>
        </p:spPr>
        <p:txBody>
          <a:bodyPr>
            <a:normAutofit fontScale="92500" lnSpcReduction="20000"/>
          </a:bodyPr>
          <a:lstStyle/>
          <a:p>
            <a:pPr eaLnBrk="1" hangingPunct="1"/>
            <a:r>
              <a:rPr lang="en-US" smtClean="0"/>
              <a:t>By C.E. 220 the Han Dynasty had fallen into a weakened state. Warriors from competing areas began fighting one another, throwing China into a period of civil war that would last for many years. </a:t>
            </a:r>
            <a:br>
              <a:rPr lang="en-US" smtClean="0"/>
            </a:br>
            <a:r>
              <a:rPr lang="en-US" smtClean="0"/>
              <a:t/>
            </a:r>
            <a:br>
              <a:rPr lang="en-US" smtClean="0"/>
            </a:br>
            <a:endParaRPr lang="en-US" smtClean="0"/>
          </a:p>
          <a:p>
            <a:pPr eaLnBrk="1" hangingPunct="1"/>
            <a:endParaRPr lang="en-US" b="1" smtClean="0"/>
          </a:p>
        </p:txBody>
      </p:sp>
      <p:sp>
        <p:nvSpPr>
          <p:cNvPr id="3" name="Title 2"/>
          <p:cNvSpPr>
            <a:spLocks noGrp="1"/>
          </p:cNvSpPr>
          <p:nvPr>
            <p:ph type="title"/>
          </p:nvPr>
        </p:nvSpPr>
        <p:spPr/>
        <p:txBody>
          <a:bodyPr/>
          <a:lstStyle/>
          <a:p>
            <a:pPr eaLnBrk="1" fontAlgn="auto" hangingPunct="1">
              <a:spcAft>
                <a:spcPts val="0"/>
              </a:spcAft>
              <a:defRPr/>
            </a:pPr>
            <a:r>
              <a:rPr dirty="0" smtClean="0"/>
              <a:t>The End of the Han Dynasty </a:t>
            </a:r>
            <a:endParaRPr dirty="0"/>
          </a:p>
        </p:txBody>
      </p:sp>
      <p:pic>
        <p:nvPicPr>
          <p:cNvPr id="53252" name="Picture 4" descr="http://bp3.blogger.com/_qrBaPEEyGnk/SA31eAA4_1I/AAAAAAAAAuw/9i4X0EvFXhw/s400/DW6+-+Guan+Yu.jpg"/>
          <p:cNvPicPr>
            <a:picLocks noChangeAspect="1" noChangeArrowheads="1"/>
          </p:cNvPicPr>
          <p:nvPr/>
        </p:nvPicPr>
        <p:blipFill>
          <a:blip r:embed="rId2"/>
          <a:srcRect/>
          <a:stretch>
            <a:fillRect/>
          </a:stretch>
        </p:blipFill>
        <p:spPr bwMode="auto">
          <a:xfrm>
            <a:off x="4800600" y="1600200"/>
            <a:ext cx="3543300" cy="472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3" descr="china-sui"/>
          <p:cNvPicPr>
            <a:picLocks noChangeAspect="1" noChangeArrowheads="1"/>
          </p:cNvPicPr>
          <p:nvPr/>
        </p:nvPicPr>
        <p:blipFill>
          <a:blip r:embed="rId3"/>
          <a:srcRect/>
          <a:stretch>
            <a:fillRect/>
          </a:stretch>
        </p:blipFill>
        <p:spPr bwMode="auto">
          <a:xfrm>
            <a:off x="0" y="152400"/>
            <a:ext cx="3657600" cy="3530600"/>
          </a:xfrm>
          <a:prstGeom prst="rect">
            <a:avLst/>
          </a:prstGeom>
          <a:noFill/>
          <a:ln w="9525">
            <a:noFill/>
            <a:miter lim="800000"/>
            <a:headEnd/>
            <a:tailEnd/>
          </a:ln>
        </p:spPr>
      </p:pic>
      <p:pic>
        <p:nvPicPr>
          <p:cNvPr id="54275" name="Picture 7" descr="threebud"/>
          <p:cNvPicPr>
            <a:picLocks noChangeAspect="1" noChangeArrowheads="1"/>
          </p:cNvPicPr>
          <p:nvPr/>
        </p:nvPicPr>
        <p:blipFill>
          <a:blip r:embed="rId4"/>
          <a:srcRect/>
          <a:stretch>
            <a:fillRect/>
          </a:stretch>
        </p:blipFill>
        <p:spPr bwMode="auto">
          <a:xfrm>
            <a:off x="152400" y="3817938"/>
            <a:ext cx="3505200" cy="3040062"/>
          </a:xfrm>
          <a:prstGeom prst="rect">
            <a:avLst/>
          </a:prstGeom>
          <a:noFill/>
          <a:ln w="9525">
            <a:noFill/>
            <a:miter lim="800000"/>
            <a:headEnd/>
            <a:tailEnd/>
          </a:ln>
        </p:spPr>
      </p:pic>
      <p:sp>
        <p:nvSpPr>
          <p:cNvPr id="54276" name="Rectangle 8"/>
          <p:cNvSpPr>
            <a:spLocks noChangeArrowheads="1"/>
          </p:cNvSpPr>
          <p:nvPr/>
        </p:nvSpPr>
        <p:spPr bwMode="auto">
          <a:xfrm>
            <a:off x="3886200" y="4724400"/>
            <a:ext cx="5105400" cy="1676400"/>
          </a:xfrm>
          <a:prstGeom prst="rect">
            <a:avLst/>
          </a:prstGeom>
          <a:solidFill>
            <a:schemeClr val="accent1"/>
          </a:solidFill>
          <a:ln w="9525">
            <a:solidFill>
              <a:schemeClr val="tx1"/>
            </a:solidFill>
            <a:miter lim="800000"/>
            <a:headEnd/>
            <a:tailEnd/>
          </a:ln>
        </p:spPr>
        <p:txBody>
          <a:bodyPr wrap="none" anchor="ctr"/>
          <a:lstStyle/>
          <a:p>
            <a:pPr algn="ctr"/>
            <a:r>
              <a:rPr lang="en-US"/>
              <a:t>The short lived Sui Dynasty (589-618)</a:t>
            </a:r>
          </a:p>
          <a:p>
            <a:pPr algn="ctr"/>
            <a:r>
              <a:rPr lang="en-US"/>
              <a:t>forces peasants to build the Grand Canal </a:t>
            </a:r>
          </a:p>
          <a:p>
            <a:pPr algn="ctr"/>
            <a:r>
              <a:rPr lang="en-US"/>
              <a:t>linking northern and southern China.</a:t>
            </a:r>
          </a:p>
          <a:p>
            <a:pPr algn="ctr"/>
            <a:r>
              <a:rPr lang="en-US"/>
              <a:t>Massive oppression leads to rebellion.</a:t>
            </a:r>
          </a:p>
        </p:txBody>
      </p:sp>
      <p:pic>
        <p:nvPicPr>
          <p:cNvPr id="54277" name="Picture 12" descr="grand-canal"/>
          <p:cNvPicPr>
            <a:picLocks noChangeAspect="1" noChangeArrowheads="1"/>
          </p:cNvPicPr>
          <p:nvPr/>
        </p:nvPicPr>
        <p:blipFill>
          <a:blip r:embed="rId5"/>
          <a:srcRect/>
          <a:stretch>
            <a:fillRect/>
          </a:stretch>
        </p:blipFill>
        <p:spPr bwMode="auto">
          <a:xfrm>
            <a:off x="3962400" y="762000"/>
            <a:ext cx="5029200" cy="3778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6" descr="Image:Gcjining.JPG">
            <a:hlinkClick r:id="rId3"/>
          </p:cNvPr>
          <p:cNvPicPr>
            <a:picLocks noChangeAspect="1" noChangeArrowheads="1"/>
          </p:cNvPicPr>
          <p:nvPr/>
        </p:nvPicPr>
        <p:blipFill>
          <a:blip r:embed="rId4"/>
          <a:srcRect/>
          <a:stretch>
            <a:fillRect/>
          </a:stretch>
        </p:blipFill>
        <p:spPr bwMode="auto">
          <a:xfrm>
            <a:off x="609600" y="0"/>
            <a:ext cx="2857500" cy="3810000"/>
          </a:xfrm>
          <a:prstGeom prst="rect">
            <a:avLst/>
          </a:prstGeom>
          <a:noFill/>
          <a:ln w="9525">
            <a:noFill/>
            <a:miter lim="800000"/>
            <a:headEnd/>
            <a:tailEnd/>
          </a:ln>
        </p:spPr>
      </p:pic>
      <p:pic>
        <p:nvPicPr>
          <p:cNvPr id="55299" name="Picture 8" descr="Image:Gcjiangnan1.JPG">
            <a:hlinkClick r:id="rId5"/>
          </p:cNvPr>
          <p:cNvPicPr>
            <a:picLocks noChangeAspect="1" noChangeArrowheads="1"/>
          </p:cNvPicPr>
          <p:nvPr/>
        </p:nvPicPr>
        <p:blipFill>
          <a:blip r:embed="rId6"/>
          <a:srcRect/>
          <a:stretch>
            <a:fillRect/>
          </a:stretch>
        </p:blipFill>
        <p:spPr bwMode="auto">
          <a:xfrm>
            <a:off x="4000500" y="0"/>
            <a:ext cx="5143500" cy="6858000"/>
          </a:xfrm>
          <a:prstGeom prst="rect">
            <a:avLst/>
          </a:prstGeom>
          <a:noFill/>
          <a:ln w="9525">
            <a:noFill/>
            <a:miter lim="800000"/>
            <a:headEnd/>
            <a:tailEnd/>
          </a:ln>
        </p:spPr>
      </p:pic>
      <p:sp>
        <p:nvSpPr>
          <p:cNvPr id="55300" name="Rectangle 9"/>
          <p:cNvSpPr>
            <a:spLocks noChangeArrowheads="1"/>
          </p:cNvSpPr>
          <p:nvPr/>
        </p:nvSpPr>
        <p:spPr bwMode="auto">
          <a:xfrm>
            <a:off x="76200" y="3886200"/>
            <a:ext cx="3733800" cy="2895600"/>
          </a:xfrm>
          <a:prstGeom prst="rect">
            <a:avLst/>
          </a:prstGeom>
          <a:solidFill>
            <a:schemeClr val="accent1"/>
          </a:solidFill>
          <a:ln w="9525">
            <a:solidFill>
              <a:schemeClr val="tx1"/>
            </a:solidFill>
            <a:miter lim="800000"/>
            <a:headEnd/>
            <a:tailEnd/>
          </a:ln>
        </p:spPr>
        <p:txBody>
          <a:bodyPr wrap="none" anchor="ctr"/>
          <a:lstStyle/>
          <a:p>
            <a:pPr algn="ctr"/>
            <a:r>
              <a:rPr lang="en-US"/>
              <a:t>Today, the Grand Canal </a:t>
            </a:r>
          </a:p>
          <a:p>
            <a:pPr algn="ctr"/>
            <a:r>
              <a:rPr lang="en-US"/>
              <a:t>remains a major waterway.</a:t>
            </a:r>
          </a:p>
          <a:p>
            <a:pPr algn="ctr"/>
            <a:endParaRPr lang="en-US"/>
          </a:p>
          <a:p>
            <a:pPr algn="ctr"/>
            <a:r>
              <a:rPr lang="en-US"/>
              <a:t>At 1,114 miles it is the</a:t>
            </a:r>
          </a:p>
          <a:p>
            <a:pPr algn="ctr"/>
            <a:r>
              <a:rPr lang="en-US"/>
              <a:t>longest ancient built</a:t>
            </a:r>
          </a:p>
          <a:p>
            <a:pPr algn="ctr"/>
            <a:r>
              <a:rPr lang="en-US"/>
              <a:t>canal in the world.</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467600" cy="1417638"/>
          </a:xfrm>
        </p:spPr>
        <p:txBody>
          <a:bodyPr wrap="square" lIns="91440" tIns="45720" rIns="91440" bIns="45720" numCol="1" compatLnSpc="1">
            <a:prstTxWarp prst="textNoShape">
              <a:avLst/>
            </a:prstTxWarp>
          </a:bodyPr>
          <a:lstStyle/>
          <a:p>
            <a:pPr>
              <a:defRPr/>
            </a:pPr>
            <a:r>
              <a:rPr sz="4000" b="1" smtClean="0">
                <a:solidFill>
                  <a:srgbClr val="B32C16"/>
                </a:solidFill>
              </a:rPr>
              <a:t>TANG DYNASTY</a:t>
            </a:r>
            <a:r>
              <a:rPr smtClean="0"/>
              <a:t/>
            </a:r>
            <a:br>
              <a:rPr smtClean="0"/>
            </a:br>
            <a:r>
              <a:rPr smtClean="0"/>
              <a:t>(618-906 CE)</a:t>
            </a:r>
          </a:p>
        </p:txBody>
      </p:sp>
      <p:sp>
        <p:nvSpPr>
          <p:cNvPr id="56323" name="Content Placeholder 2"/>
          <p:cNvSpPr>
            <a:spLocks noGrp="1"/>
          </p:cNvSpPr>
          <p:nvPr>
            <p:ph sz="quarter" idx="1"/>
          </p:nvPr>
        </p:nvSpPr>
        <p:spPr>
          <a:xfrm>
            <a:off x="457200" y="1600200"/>
            <a:ext cx="7467600" cy="4873625"/>
          </a:xfrm>
        </p:spPr>
        <p:txBody>
          <a:bodyPr>
            <a:normAutofit fontScale="92500" lnSpcReduction="20000"/>
          </a:bodyPr>
          <a:lstStyle/>
          <a:p>
            <a:r>
              <a:rPr lang="en-US" smtClean="0"/>
              <a:t>400 years of warfare between Han and Tang dynasties</a:t>
            </a:r>
          </a:p>
          <a:p>
            <a:r>
              <a:rPr lang="en-US" smtClean="0"/>
              <a:t>Tang reunited China</a:t>
            </a:r>
          </a:p>
          <a:p>
            <a:r>
              <a:rPr lang="en-US" smtClean="0"/>
              <a:t>T’ai Tsung</a:t>
            </a:r>
          </a:p>
          <a:p>
            <a:pPr lvl="1"/>
            <a:r>
              <a:rPr lang="en-US" smtClean="0"/>
              <a:t>Emperor in 627 CE</a:t>
            </a:r>
          </a:p>
          <a:p>
            <a:pPr lvl="1"/>
            <a:r>
              <a:rPr lang="en-US" smtClean="0"/>
              <a:t>Education and government reforms</a:t>
            </a:r>
          </a:p>
          <a:p>
            <a:r>
              <a:rPr lang="en-US" smtClean="0"/>
              <a:t>Extended boundaries</a:t>
            </a:r>
          </a:p>
          <a:p>
            <a:r>
              <a:rPr lang="en-US" smtClean="0"/>
              <a:t>Alliances and peace treaties with neighbors</a:t>
            </a:r>
          </a:p>
          <a:p>
            <a:r>
              <a:rPr lang="en-US" smtClean="0"/>
              <a:t>Industry and trade</a:t>
            </a:r>
          </a:p>
          <a:p>
            <a:pPr lvl="1"/>
            <a:r>
              <a:rPr lang="en-US" smtClean="0"/>
              <a:t>Jade porcelain, and silks to Arabia, India, Japan, and Persia</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3" descr="tang_dynasty_map1"/>
          <p:cNvPicPr>
            <a:picLocks noChangeAspect="1" noChangeArrowheads="1"/>
          </p:cNvPicPr>
          <p:nvPr/>
        </p:nvPicPr>
        <p:blipFill>
          <a:blip r:embed="rId3"/>
          <a:srcRect/>
          <a:stretch>
            <a:fillRect/>
          </a:stretch>
        </p:blipFill>
        <p:spPr bwMode="auto">
          <a:xfrm>
            <a:off x="0" y="152400"/>
            <a:ext cx="5440363" cy="3817938"/>
          </a:xfrm>
          <a:prstGeom prst="rect">
            <a:avLst/>
          </a:prstGeom>
          <a:noFill/>
          <a:ln w="9525">
            <a:noFill/>
            <a:miter lim="800000"/>
            <a:headEnd/>
            <a:tailEnd/>
          </a:ln>
        </p:spPr>
      </p:pic>
      <p:pic>
        <p:nvPicPr>
          <p:cNvPr id="57347" name="Picture 5" descr="tangbudd"/>
          <p:cNvPicPr>
            <a:picLocks noChangeAspect="1" noChangeArrowheads="1"/>
          </p:cNvPicPr>
          <p:nvPr/>
        </p:nvPicPr>
        <p:blipFill>
          <a:blip r:embed="rId4"/>
          <a:srcRect/>
          <a:stretch>
            <a:fillRect/>
          </a:stretch>
        </p:blipFill>
        <p:spPr bwMode="auto">
          <a:xfrm>
            <a:off x="5562600" y="152400"/>
            <a:ext cx="3417888" cy="4879975"/>
          </a:xfrm>
          <a:prstGeom prst="rect">
            <a:avLst/>
          </a:prstGeom>
          <a:noFill/>
          <a:ln w="9525">
            <a:noFill/>
            <a:miter lim="800000"/>
            <a:headEnd/>
            <a:tailEnd/>
          </a:ln>
        </p:spPr>
      </p:pic>
      <p:pic>
        <p:nvPicPr>
          <p:cNvPr id="57348" name="Picture 7" descr="tangdynasty12"/>
          <p:cNvPicPr>
            <a:picLocks noChangeAspect="1" noChangeArrowheads="1"/>
          </p:cNvPicPr>
          <p:nvPr/>
        </p:nvPicPr>
        <p:blipFill>
          <a:blip r:embed="rId5"/>
          <a:srcRect/>
          <a:stretch>
            <a:fillRect/>
          </a:stretch>
        </p:blipFill>
        <p:spPr bwMode="auto">
          <a:xfrm>
            <a:off x="152400" y="4025900"/>
            <a:ext cx="3733800" cy="2832100"/>
          </a:xfrm>
          <a:prstGeom prst="rect">
            <a:avLst/>
          </a:prstGeom>
          <a:noFill/>
          <a:ln w="9525">
            <a:noFill/>
            <a:miter lim="800000"/>
            <a:headEnd/>
            <a:tailEnd/>
          </a:ln>
        </p:spPr>
      </p:pic>
      <p:sp>
        <p:nvSpPr>
          <p:cNvPr id="57349" name="Rectangle 8"/>
          <p:cNvSpPr>
            <a:spLocks noChangeArrowheads="1"/>
          </p:cNvSpPr>
          <p:nvPr/>
        </p:nvSpPr>
        <p:spPr bwMode="auto">
          <a:xfrm>
            <a:off x="4114800" y="5181600"/>
            <a:ext cx="5029200" cy="1676400"/>
          </a:xfrm>
          <a:prstGeom prst="rect">
            <a:avLst/>
          </a:prstGeom>
          <a:solidFill>
            <a:schemeClr val="accent1"/>
          </a:solidFill>
          <a:ln w="9525">
            <a:solidFill>
              <a:schemeClr val="tx1"/>
            </a:solidFill>
            <a:miter lim="800000"/>
            <a:headEnd/>
            <a:tailEnd/>
          </a:ln>
        </p:spPr>
        <p:txBody>
          <a:bodyPr wrap="none" anchor="ctr"/>
          <a:lstStyle/>
          <a:p>
            <a:pPr algn="ctr"/>
            <a:r>
              <a:rPr lang="en-US"/>
              <a:t>China’s Golden Age under the</a:t>
            </a:r>
          </a:p>
          <a:p>
            <a:pPr algn="ctr"/>
            <a:r>
              <a:rPr lang="en-US"/>
              <a:t>Tang Dynasty (618-907) ruled by </a:t>
            </a:r>
          </a:p>
          <a:p>
            <a:pPr algn="ctr"/>
            <a:r>
              <a:rPr lang="en-US"/>
              <a:t>Scholar-Officials</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467600" cy="1417638"/>
          </a:xfrm>
        </p:spPr>
        <p:txBody>
          <a:bodyPr wrap="square" lIns="91440" tIns="45720" rIns="91440" bIns="45720" numCol="1" compatLnSpc="1">
            <a:prstTxWarp prst="textNoShape">
              <a:avLst/>
            </a:prstTxWarp>
          </a:bodyPr>
          <a:lstStyle/>
          <a:p>
            <a:pPr>
              <a:defRPr/>
            </a:pPr>
            <a:r>
              <a:rPr sz="4000" b="1" smtClean="0">
                <a:solidFill>
                  <a:srgbClr val="B32C16"/>
                </a:solidFill>
              </a:rPr>
              <a:t>SONG (A.K.A. SUNG) DYNASTY</a:t>
            </a:r>
            <a:r>
              <a:rPr smtClean="0"/>
              <a:t/>
            </a:r>
            <a:br>
              <a:rPr smtClean="0"/>
            </a:br>
            <a:r>
              <a:rPr smtClean="0"/>
              <a:t>(960-1279)</a:t>
            </a:r>
          </a:p>
        </p:txBody>
      </p:sp>
      <p:sp>
        <p:nvSpPr>
          <p:cNvPr id="58371" name="Content Placeholder 2"/>
          <p:cNvSpPr>
            <a:spLocks noGrp="1"/>
          </p:cNvSpPr>
          <p:nvPr>
            <p:ph sz="quarter" idx="1"/>
          </p:nvPr>
        </p:nvSpPr>
        <p:spPr>
          <a:xfrm>
            <a:off x="457200" y="1600200"/>
            <a:ext cx="7467600" cy="4873625"/>
          </a:xfrm>
        </p:spPr>
        <p:txBody>
          <a:bodyPr/>
          <a:lstStyle/>
          <a:p>
            <a:r>
              <a:rPr lang="en-US" sz="3600" smtClean="0"/>
              <a:t>Disorder between Tang and Sung dynasties</a:t>
            </a:r>
          </a:p>
          <a:p>
            <a:pPr>
              <a:buFont typeface="Wingdings" pitchFamily="2" charset="2"/>
              <a:buNone/>
            </a:pPr>
            <a:endParaRPr lang="en-US" sz="3600" smtClean="0"/>
          </a:p>
          <a:p>
            <a:r>
              <a:rPr lang="en-US" sz="3600" smtClean="0"/>
              <a:t>Culture superior to that of medieval Europe</a:t>
            </a:r>
          </a:p>
          <a:p>
            <a:pPr>
              <a:buFont typeface="Wingdings" pitchFamily="2" charset="2"/>
              <a:buNone/>
            </a:pPr>
            <a:endParaRPr lang="en-US" sz="3600" smtClean="0"/>
          </a:p>
          <a:p>
            <a:r>
              <a:rPr lang="en-US" sz="3600" smtClean="0"/>
              <a:t>Powerful only in southern China</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3" descr="northern_song_dynasty_map1"/>
          <p:cNvPicPr>
            <a:picLocks noChangeAspect="1" noChangeArrowheads="1"/>
          </p:cNvPicPr>
          <p:nvPr/>
        </p:nvPicPr>
        <p:blipFill>
          <a:blip r:embed="rId3"/>
          <a:srcRect/>
          <a:stretch>
            <a:fillRect/>
          </a:stretch>
        </p:blipFill>
        <p:spPr bwMode="auto">
          <a:xfrm>
            <a:off x="0" y="0"/>
            <a:ext cx="5383213" cy="3806825"/>
          </a:xfrm>
          <a:prstGeom prst="rect">
            <a:avLst/>
          </a:prstGeom>
          <a:noFill/>
          <a:ln w="9525">
            <a:noFill/>
            <a:miter lim="800000"/>
            <a:headEnd/>
            <a:tailEnd/>
          </a:ln>
        </p:spPr>
      </p:pic>
      <p:sp>
        <p:nvSpPr>
          <p:cNvPr id="59395" name="Rectangle 20"/>
          <p:cNvSpPr>
            <a:spLocks noChangeArrowheads="1"/>
          </p:cNvSpPr>
          <p:nvPr/>
        </p:nvSpPr>
        <p:spPr bwMode="auto">
          <a:xfrm>
            <a:off x="5410200" y="4114800"/>
            <a:ext cx="3733800" cy="2590800"/>
          </a:xfrm>
          <a:prstGeom prst="rect">
            <a:avLst/>
          </a:prstGeom>
          <a:solidFill>
            <a:schemeClr val="accent1"/>
          </a:solidFill>
          <a:ln w="9525">
            <a:solidFill>
              <a:schemeClr val="tx1"/>
            </a:solidFill>
            <a:miter lim="800000"/>
            <a:headEnd/>
            <a:tailEnd/>
          </a:ln>
        </p:spPr>
        <p:txBody>
          <a:bodyPr wrap="none" anchor="ctr"/>
          <a:lstStyle/>
          <a:p>
            <a:pPr algn="ctr"/>
            <a:r>
              <a:rPr lang="en-US" sz="2800"/>
              <a:t>China’s Golden Age</a:t>
            </a:r>
          </a:p>
          <a:p>
            <a:pPr algn="ctr"/>
            <a:r>
              <a:rPr lang="en-US" sz="2800"/>
              <a:t>continues under the</a:t>
            </a:r>
          </a:p>
          <a:p>
            <a:pPr algn="ctr"/>
            <a:r>
              <a:rPr lang="en-US" sz="2800"/>
              <a:t>the Song Dynasty</a:t>
            </a:r>
          </a:p>
          <a:p>
            <a:pPr algn="ctr"/>
            <a:r>
              <a:rPr lang="en-US" sz="2800"/>
              <a:t>(960-1279).</a:t>
            </a:r>
          </a:p>
        </p:txBody>
      </p:sp>
      <p:pic>
        <p:nvPicPr>
          <p:cNvPr id="59396" name="Picture 24" descr="song"/>
          <p:cNvPicPr>
            <a:picLocks noChangeAspect="1" noChangeArrowheads="1"/>
          </p:cNvPicPr>
          <p:nvPr/>
        </p:nvPicPr>
        <p:blipFill>
          <a:blip r:embed="rId4"/>
          <a:srcRect/>
          <a:stretch>
            <a:fillRect/>
          </a:stretch>
        </p:blipFill>
        <p:spPr bwMode="auto">
          <a:xfrm>
            <a:off x="0" y="3886200"/>
            <a:ext cx="2101850" cy="2971800"/>
          </a:xfrm>
          <a:prstGeom prst="rect">
            <a:avLst/>
          </a:prstGeom>
          <a:noFill/>
          <a:ln w="9525">
            <a:noFill/>
            <a:miter lim="800000"/>
            <a:headEnd/>
            <a:tailEnd/>
          </a:ln>
        </p:spPr>
      </p:pic>
      <p:pic>
        <p:nvPicPr>
          <p:cNvPr id="59397" name="Picture 26" descr="Jin%20ancestral4"/>
          <p:cNvPicPr>
            <a:picLocks noChangeAspect="1" noChangeArrowheads="1"/>
          </p:cNvPicPr>
          <p:nvPr/>
        </p:nvPicPr>
        <p:blipFill>
          <a:blip r:embed="rId5"/>
          <a:srcRect/>
          <a:stretch>
            <a:fillRect/>
          </a:stretch>
        </p:blipFill>
        <p:spPr bwMode="auto">
          <a:xfrm>
            <a:off x="2286000" y="4191000"/>
            <a:ext cx="2895600" cy="2135188"/>
          </a:xfrm>
          <a:prstGeom prst="rect">
            <a:avLst/>
          </a:prstGeom>
          <a:noFill/>
          <a:ln w="9525">
            <a:noFill/>
            <a:miter lim="800000"/>
            <a:headEnd/>
            <a:tailEnd/>
          </a:ln>
        </p:spPr>
      </p:pic>
      <p:pic>
        <p:nvPicPr>
          <p:cNvPr id="59398" name="Picture 28" descr="pagoda_jap"/>
          <p:cNvPicPr>
            <a:picLocks noChangeAspect="1" noChangeArrowheads="1"/>
          </p:cNvPicPr>
          <p:nvPr/>
        </p:nvPicPr>
        <p:blipFill>
          <a:blip r:embed="rId6"/>
          <a:srcRect/>
          <a:stretch>
            <a:fillRect/>
          </a:stretch>
        </p:blipFill>
        <p:spPr bwMode="auto">
          <a:xfrm>
            <a:off x="6019800" y="152400"/>
            <a:ext cx="2547938" cy="3810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descr="homecpg"/>
          <p:cNvPicPr>
            <a:picLocks noChangeAspect="1" noChangeArrowheads="1"/>
          </p:cNvPicPr>
          <p:nvPr/>
        </p:nvPicPr>
        <p:blipFill>
          <a:blip r:embed="rId3"/>
          <a:srcRect/>
          <a:stretch>
            <a:fillRect/>
          </a:stretch>
        </p:blipFill>
        <p:spPr bwMode="auto">
          <a:xfrm>
            <a:off x="152400" y="3962400"/>
            <a:ext cx="2663825" cy="2689225"/>
          </a:xfrm>
          <a:prstGeom prst="rect">
            <a:avLst/>
          </a:prstGeom>
          <a:noFill/>
          <a:ln w="9525">
            <a:noFill/>
            <a:miter lim="800000"/>
            <a:headEnd/>
            <a:tailEnd/>
          </a:ln>
        </p:spPr>
      </p:pic>
      <p:pic>
        <p:nvPicPr>
          <p:cNvPr id="60419" name="Picture 3" descr="06_1"/>
          <p:cNvPicPr>
            <a:picLocks noChangeAspect="1" noChangeArrowheads="1"/>
          </p:cNvPicPr>
          <p:nvPr/>
        </p:nvPicPr>
        <p:blipFill>
          <a:blip r:embed="rId4"/>
          <a:srcRect/>
          <a:stretch>
            <a:fillRect/>
          </a:stretch>
        </p:blipFill>
        <p:spPr bwMode="auto">
          <a:xfrm>
            <a:off x="3124200" y="3962400"/>
            <a:ext cx="2171700" cy="2895600"/>
          </a:xfrm>
          <a:prstGeom prst="rect">
            <a:avLst/>
          </a:prstGeom>
          <a:noFill/>
          <a:ln w="9525">
            <a:noFill/>
            <a:miter lim="800000"/>
            <a:headEnd/>
            <a:tailEnd/>
          </a:ln>
        </p:spPr>
      </p:pic>
      <p:pic>
        <p:nvPicPr>
          <p:cNvPr id="60420" name="Picture 4" descr="chicompass_big"/>
          <p:cNvPicPr>
            <a:picLocks noChangeAspect="1" noChangeArrowheads="1"/>
          </p:cNvPicPr>
          <p:nvPr/>
        </p:nvPicPr>
        <p:blipFill>
          <a:blip r:embed="rId5"/>
          <a:srcRect/>
          <a:stretch>
            <a:fillRect/>
          </a:stretch>
        </p:blipFill>
        <p:spPr bwMode="auto">
          <a:xfrm>
            <a:off x="5695950" y="304800"/>
            <a:ext cx="3448050" cy="2387600"/>
          </a:xfrm>
          <a:prstGeom prst="rect">
            <a:avLst/>
          </a:prstGeom>
          <a:noFill/>
          <a:ln w="9525">
            <a:noFill/>
            <a:miter lim="800000"/>
            <a:headEnd/>
            <a:tailEnd/>
          </a:ln>
        </p:spPr>
      </p:pic>
      <p:pic>
        <p:nvPicPr>
          <p:cNvPr id="60421" name="Picture 5" descr="fireworks"/>
          <p:cNvPicPr>
            <a:picLocks noChangeAspect="1" noChangeArrowheads="1"/>
          </p:cNvPicPr>
          <p:nvPr/>
        </p:nvPicPr>
        <p:blipFill>
          <a:blip r:embed="rId6"/>
          <a:srcRect/>
          <a:stretch>
            <a:fillRect/>
          </a:stretch>
        </p:blipFill>
        <p:spPr bwMode="auto">
          <a:xfrm>
            <a:off x="6096000" y="5386388"/>
            <a:ext cx="2286000" cy="1471612"/>
          </a:xfrm>
          <a:prstGeom prst="rect">
            <a:avLst/>
          </a:prstGeom>
          <a:noFill/>
          <a:ln w="9525">
            <a:noFill/>
            <a:miter lim="800000"/>
            <a:headEnd/>
            <a:tailEnd/>
          </a:ln>
        </p:spPr>
      </p:pic>
      <p:pic>
        <p:nvPicPr>
          <p:cNvPr id="60422" name="Picture 7" descr="158m"/>
          <p:cNvPicPr>
            <a:picLocks noChangeAspect="1" noChangeArrowheads="1"/>
          </p:cNvPicPr>
          <p:nvPr/>
        </p:nvPicPr>
        <p:blipFill>
          <a:blip r:embed="rId7"/>
          <a:srcRect/>
          <a:stretch>
            <a:fillRect/>
          </a:stretch>
        </p:blipFill>
        <p:spPr bwMode="auto">
          <a:xfrm>
            <a:off x="6019800" y="2895600"/>
            <a:ext cx="2286000" cy="2286000"/>
          </a:xfrm>
          <a:prstGeom prst="rect">
            <a:avLst/>
          </a:prstGeom>
          <a:noFill/>
          <a:ln w="9525">
            <a:noFill/>
            <a:miter lim="800000"/>
            <a:headEnd/>
            <a:tailEnd/>
          </a:ln>
        </p:spPr>
      </p:pic>
      <p:pic>
        <p:nvPicPr>
          <p:cNvPr id="60423" name="Picture 9" descr="ChineseBook"/>
          <p:cNvPicPr>
            <a:picLocks noChangeAspect="1" noChangeArrowheads="1"/>
          </p:cNvPicPr>
          <p:nvPr/>
        </p:nvPicPr>
        <p:blipFill>
          <a:blip r:embed="rId8"/>
          <a:srcRect/>
          <a:stretch>
            <a:fillRect/>
          </a:stretch>
        </p:blipFill>
        <p:spPr bwMode="auto">
          <a:xfrm>
            <a:off x="0" y="304800"/>
            <a:ext cx="2709863" cy="3227388"/>
          </a:xfrm>
          <a:prstGeom prst="rect">
            <a:avLst/>
          </a:prstGeom>
          <a:noFill/>
          <a:ln w="9525">
            <a:noFill/>
            <a:miter lim="800000"/>
            <a:headEnd/>
            <a:tailEnd/>
          </a:ln>
        </p:spPr>
      </p:pic>
      <p:sp>
        <p:nvSpPr>
          <p:cNvPr id="60424" name="Rectangle 10"/>
          <p:cNvSpPr>
            <a:spLocks noChangeArrowheads="1"/>
          </p:cNvSpPr>
          <p:nvPr/>
        </p:nvSpPr>
        <p:spPr bwMode="auto">
          <a:xfrm>
            <a:off x="2743200" y="0"/>
            <a:ext cx="2895600" cy="3733800"/>
          </a:xfrm>
          <a:prstGeom prst="rect">
            <a:avLst/>
          </a:prstGeom>
          <a:solidFill>
            <a:schemeClr val="accent1"/>
          </a:solidFill>
          <a:ln w="9525">
            <a:solidFill>
              <a:schemeClr val="tx1"/>
            </a:solidFill>
            <a:miter lim="800000"/>
            <a:headEnd/>
            <a:tailEnd/>
          </a:ln>
        </p:spPr>
        <p:txBody>
          <a:bodyPr wrap="none" anchor="ctr"/>
          <a:lstStyle/>
          <a:p>
            <a:pPr algn="ctr"/>
            <a:r>
              <a:rPr lang="en-US"/>
              <a:t>In the year 1000 CE,</a:t>
            </a:r>
          </a:p>
          <a:p>
            <a:pPr algn="ctr"/>
            <a:r>
              <a:rPr lang="en-US"/>
              <a:t>China was the most</a:t>
            </a:r>
          </a:p>
          <a:p>
            <a:pPr algn="ctr"/>
            <a:r>
              <a:rPr lang="en-US"/>
              <a:t>populous and most</a:t>
            </a:r>
          </a:p>
          <a:p>
            <a:pPr algn="ctr"/>
            <a:r>
              <a:rPr lang="en-US"/>
              <a:t>advanced country</a:t>
            </a:r>
          </a:p>
          <a:p>
            <a:pPr algn="ctr"/>
            <a:r>
              <a:rPr lang="en-US"/>
              <a:t>in the world.  Under</a:t>
            </a:r>
          </a:p>
          <a:p>
            <a:pPr algn="ctr"/>
            <a:r>
              <a:rPr lang="en-US"/>
              <a:t>the Song and Tang</a:t>
            </a:r>
          </a:p>
          <a:p>
            <a:pPr algn="ctr"/>
            <a:r>
              <a:rPr lang="en-US"/>
              <a:t>Dynasties, China</a:t>
            </a:r>
          </a:p>
          <a:p>
            <a:pPr algn="ctr"/>
            <a:r>
              <a:rPr lang="en-US"/>
              <a:t>produced significant</a:t>
            </a:r>
          </a:p>
          <a:p>
            <a:pPr algn="ctr"/>
            <a:r>
              <a:rPr lang="en-US"/>
              <a:t>inventions.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Content Placeholder 1"/>
          <p:cNvSpPr>
            <a:spLocks noGrp="1"/>
          </p:cNvSpPr>
          <p:nvPr>
            <p:ph idx="1"/>
          </p:nvPr>
        </p:nvSpPr>
        <p:spPr>
          <a:xfrm>
            <a:off x="457200" y="1524000"/>
            <a:ext cx="4343400" cy="4953000"/>
          </a:xfrm>
        </p:spPr>
        <p:txBody>
          <a:bodyPr>
            <a:normAutofit fontScale="92500" lnSpcReduction="20000"/>
          </a:bodyPr>
          <a:lstStyle/>
          <a:p>
            <a:pPr eaLnBrk="1" hangingPunct="1">
              <a:lnSpc>
                <a:spcPct val="90000"/>
              </a:lnSpc>
            </a:pPr>
            <a:r>
              <a:rPr lang="en-US" smtClean="0"/>
              <a:t>Like the Xia Dynasty, the Shang Dynasty was once thought to be only a myth or legend. It is now considered by all historians as a true dynasty. Because many historians do not consider the Xia Dynasty a true dynasty, the Shang Dynasty is often called the first true Chinese dynasty.</a:t>
            </a:r>
            <a:br>
              <a:rPr lang="en-US" smtClean="0"/>
            </a:br>
            <a:r>
              <a:rPr lang="en-US" smtClean="0"/>
              <a:t/>
            </a:r>
            <a:br>
              <a:rPr lang="en-US" smtClean="0"/>
            </a:br>
            <a:endParaRPr lang="en-US" smtClean="0"/>
          </a:p>
        </p:txBody>
      </p:sp>
      <p:sp>
        <p:nvSpPr>
          <p:cNvPr id="3" name="Title 2"/>
          <p:cNvSpPr>
            <a:spLocks noGrp="1"/>
          </p:cNvSpPr>
          <p:nvPr>
            <p:ph type="title"/>
          </p:nvPr>
        </p:nvSpPr>
        <p:spPr/>
        <p:txBody>
          <a:bodyPr/>
          <a:lstStyle/>
          <a:p>
            <a:pPr eaLnBrk="1" fontAlgn="auto" hangingPunct="1">
              <a:spcAft>
                <a:spcPts val="0"/>
              </a:spcAft>
              <a:defRPr/>
            </a:pPr>
            <a:r>
              <a:rPr dirty="0" smtClean="0"/>
              <a:t>The Shang Dynasty</a:t>
            </a:r>
            <a:endParaRPr dirty="0"/>
          </a:p>
        </p:txBody>
      </p:sp>
      <p:pic>
        <p:nvPicPr>
          <p:cNvPr id="15364" name="Picture 2" descr="http://www.mitchellteachers.net/WorldHistory/AncientChinaCurriculum/Images/ShangTang.jpg"/>
          <p:cNvPicPr>
            <a:picLocks noChangeAspect="1" noChangeArrowheads="1"/>
          </p:cNvPicPr>
          <p:nvPr/>
        </p:nvPicPr>
        <p:blipFill>
          <a:blip r:embed="rId2"/>
          <a:srcRect/>
          <a:stretch>
            <a:fillRect/>
          </a:stretch>
        </p:blipFill>
        <p:spPr bwMode="auto">
          <a:xfrm>
            <a:off x="5334000" y="1600200"/>
            <a:ext cx="2895600" cy="46561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1" name="Picture 1027" descr="china"/>
          <p:cNvPicPr>
            <a:picLocks noChangeAspect="1" noChangeArrowheads="1"/>
          </p:cNvPicPr>
          <p:nvPr/>
        </p:nvPicPr>
        <p:blipFill>
          <a:blip r:embed="rId3">
            <a:clrChange>
              <a:clrFrom>
                <a:srgbClr val="ECD8BF"/>
              </a:clrFrom>
              <a:clrTo>
                <a:srgbClr val="ECD8BF">
                  <a:alpha val="0"/>
                </a:srgbClr>
              </a:clrTo>
            </a:clrChange>
          </a:blip>
          <a:srcRect/>
          <a:stretch>
            <a:fillRect/>
          </a:stretch>
        </p:blipFill>
        <p:spPr bwMode="auto">
          <a:xfrm>
            <a:off x="2438400" y="0"/>
            <a:ext cx="4321175" cy="4400550"/>
          </a:xfrm>
          <a:prstGeom prst="rect">
            <a:avLst/>
          </a:prstGeom>
          <a:noFill/>
          <a:ln w="9525">
            <a:solidFill>
              <a:schemeClr val="tx1"/>
            </a:solidFill>
            <a:miter lim="800000"/>
            <a:headEnd/>
            <a:tailEnd/>
          </a:ln>
        </p:spPr>
      </p:pic>
      <p:pic>
        <p:nvPicPr>
          <p:cNvPr id="22533" name="Picture 1029" descr="japan"/>
          <p:cNvPicPr>
            <a:picLocks noChangeAspect="1" noChangeArrowheads="1"/>
          </p:cNvPicPr>
          <p:nvPr/>
        </p:nvPicPr>
        <p:blipFill>
          <a:blip r:embed="rId4" cstate="print"/>
          <a:srcRect/>
          <a:stretch>
            <a:fillRect/>
          </a:stretch>
        </p:blipFill>
        <p:spPr bwMode="auto">
          <a:xfrm>
            <a:off x="6934200" y="228600"/>
            <a:ext cx="2057400" cy="1931988"/>
          </a:xfrm>
          <a:prstGeom prst="rect">
            <a:avLst/>
          </a:prstGeom>
          <a:noFill/>
          <a:ln w="9525">
            <a:noFill/>
            <a:miter lim="800000"/>
            <a:headEnd/>
            <a:tailEnd/>
          </a:ln>
        </p:spPr>
      </p:pic>
      <p:pic>
        <p:nvPicPr>
          <p:cNvPr id="22535" name="Picture 1031" descr="map2_full"/>
          <p:cNvPicPr>
            <a:picLocks noChangeAspect="1" noChangeArrowheads="1"/>
          </p:cNvPicPr>
          <p:nvPr/>
        </p:nvPicPr>
        <p:blipFill>
          <a:blip r:embed="rId5"/>
          <a:srcRect/>
          <a:stretch>
            <a:fillRect/>
          </a:stretch>
        </p:blipFill>
        <p:spPr bwMode="auto">
          <a:xfrm>
            <a:off x="7046913" y="2362200"/>
            <a:ext cx="2097087" cy="2800350"/>
          </a:xfrm>
          <a:prstGeom prst="rect">
            <a:avLst/>
          </a:prstGeom>
          <a:noFill/>
          <a:ln w="9525">
            <a:noFill/>
            <a:miter lim="800000"/>
            <a:headEnd/>
            <a:tailEnd/>
          </a:ln>
        </p:spPr>
      </p:pic>
      <p:pic>
        <p:nvPicPr>
          <p:cNvPr id="22537" name="Picture 1033" descr="thailand_cia_2002"/>
          <p:cNvPicPr>
            <a:picLocks noChangeAspect="1" noChangeArrowheads="1"/>
          </p:cNvPicPr>
          <p:nvPr/>
        </p:nvPicPr>
        <p:blipFill>
          <a:blip r:embed="rId6">
            <a:clrChange>
              <a:clrFrom>
                <a:srgbClr val="F6E8D1"/>
              </a:clrFrom>
              <a:clrTo>
                <a:srgbClr val="F6E8D1">
                  <a:alpha val="0"/>
                </a:srgbClr>
              </a:clrTo>
            </a:clrChange>
          </a:blip>
          <a:srcRect/>
          <a:stretch>
            <a:fillRect/>
          </a:stretch>
        </p:blipFill>
        <p:spPr bwMode="auto">
          <a:xfrm>
            <a:off x="0" y="152400"/>
            <a:ext cx="2265363" cy="3333750"/>
          </a:xfrm>
          <a:prstGeom prst="rect">
            <a:avLst/>
          </a:prstGeom>
          <a:noFill/>
          <a:ln w="9525">
            <a:noFill/>
            <a:miter lim="800000"/>
            <a:headEnd/>
            <a:tailEnd/>
          </a:ln>
        </p:spPr>
      </p:pic>
      <p:sp>
        <p:nvSpPr>
          <p:cNvPr id="22538" name="Rectangle 1034"/>
          <p:cNvSpPr>
            <a:spLocks noChangeArrowheads="1"/>
          </p:cNvSpPr>
          <p:nvPr/>
        </p:nvSpPr>
        <p:spPr bwMode="auto">
          <a:xfrm>
            <a:off x="381000" y="4724400"/>
            <a:ext cx="6324600" cy="1905000"/>
          </a:xfrm>
          <a:prstGeom prst="rect">
            <a:avLst/>
          </a:prstGeom>
          <a:solidFill>
            <a:schemeClr val="accent1"/>
          </a:solidFill>
          <a:ln w="9525">
            <a:solidFill>
              <a:schemeClr val="tx1"/>
            </a:solidFill>
            <a:miter lim="800000"/>
            <a:headEnd/>
            <a:tailEnd/>
          </a:ln>
        </p:spPr>
        <p:txBody>
          <a:bodyPr wrap="none" anchor="ctr"/>
          <a:lstStyle/>
          <a:p>
            <a:pPr algn="ctr"/>
            <a:r>
              <a:rPr lang="en-US"/>
              <a:t>During the Tang and Song Dynasties,</a:t>
            </a:r>
          </a:p>
          <a:p>
            <a:pPr algn="ctr"/>
            <a:r>
              <a:rPr lang="en-US"/>
              <a:t>expanded Chinese trade and power extends</a:t>
            </a:r>
          </a:p>
          <a:p>
            <a:pPr algn="ctr"/>
            <a:r>
              <a:rPr lang="en-US"/>
              <a:t>Chinese influence into surrounding areas such</a:t>
            </a:r>
          </a:p>
          <a:p>
            <a:pPr algn="ctr"/>
            <a:r>
              <a:rPr lang="en-US"/>
              <a:t>as Japan, Korea, Thailand, Cambodia, Vietnam </a:t>
            </a:r>
          </a:p>
          <a:p>
            <a:pPr algn="ctr"/>
            <a:r>
              <a:rPr lang="en-US"/>
              <a:t>parts of South Asia.</a:t>
            </a:r>
          </a:p>
        </p:txBody>
      </p:sp>
      <p:pic>
        <p:nvPicPr>
          <p:cNvPr id="61447" name="Picture 1036" descr="Bactrian%20Camel"/>
          <p:cNvPicPr>
            <a:picLocks noChangeAspect="1" noChangeArrowheads="1"/>
          </p:cNvPicPr>
          <p:nvPr/>
        </p:nvPicPr>
        <p:blipFill>
          <a:blip r:embed="rId7"/>
          <a:srcRect/>
          <a:stretch>
            <a:fillRect/>
          </a:stretch>
        </p:blipFill>
        <p:spPr bwMode="auto">
          <a:xfrm>
            <a:off x="6858000" y="5305425"/>
            <a:ext cx="2057400" cy="1552575"/>
          </a:xfrm>
          <a:prstGeom prst="rect">
            <a:avLst/>
          </a:prstGeom>
          <a:noFill/>
          <a:ln w="9525">
            <a:noFill/>
            <a:miter lim="800000"/>
            <a:headEnd/>
            <a:tailEnd/>
          </a:ln>
        </p:spPr>
      </p:pic>
      <p:pic>
        <p:nvPicPr>
          <p:cNvPr id="61448" name="Picture 1038" descr="littlebud2"/>
          <p:cNvPicPr>
            <a:picLocks noChangeAspect="1" noChangeArrowheads="1"/>
          </p:cNvPicPr>
          <p:nvPr/>
        </p:nvPicPr>
        <p:blipFill>
          <a:blip r:embed="rId8"/>
          <a:srcRect/>
          <a:stretch>
            <a:fillRect/>
          </a:stretch>
        </p:blipFill>
        <p:spPr bwMode="auto">
          <a:xfrm>
            <a:off x="533400" y="3505200"/>
            <a:ext cx="1295400" cy="11826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2531"/>
                                        </p:tgtEl>
                                        <p:attrNameLst>
                                          <p:attrName>style.visibility</p:attrName>
                                        </p:attrNameLst>
                                      </p:cBhvr>
                                      <p:to>
                                        <p:strVal val="visible"/>
                                      </p:to>
                                    </p:set>
                                    <p:anim calcmode="lin" valueType="num">
                                      <p:cBhvr additive="base">
                                        <p:cTn id="7" dur="500" fill="hold"/>
                                        <p:tgtEl>
                                          <p:spTgt spid="22531"/>
                                        </p:tgtEl>
                                        <p:attrNameLst>
                                          <p:attrName>ppt_x</p:attrName>
                                        </p:attrNameLst>
                                      </p:cBhvr>
                                      <p:tavLst>
                                        <p:tav tm="0">
                                          <p:val>
                                            <p:strVal val="0-#ppt_w/2"/>
                                          </p:val>
                                        </p:tav>
                                        <p:tav tm="100000">
                                          <p:val>
                                            <p:strVal val="#ppt_x"/>
                                          </p:val>
                                        </p:tav>
                                      </p:tavLst>
                                    </p:anim>
                                    <p:anim calcmode="lin" valueType="num">
                                      <p:cBhvr additive="base">
                                        <p:cTn id="8" dur="500" fill="hold"/>
                                        <p:tgtEl>
                                          <p:spTgt spid="2253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2533"/>
                                        </p:tgtEl>
                                        <p:attrNameLst>
                                          <p:attrName>style.visibility</p:attrName>
                                        </p:attrNameLst>
                                      </p:cBhvr>
                                      <p:to>
                                        <p:strVal val="visible"/>
                                      </p:to>
                                    </p:set>
                                    <p:anim calcmode="lin" valueType="num">
                                      <p:cBhvr additive="base">
                                        <p:cTn id="13" dur="500" fill="hold"/>
                                        <p:tgtEl>
                                          <p:spTgt spid="22533"/>
                                        </p:tgtEl>
                                        <p:attrNameLst>
                                          <p:attrName>ppt_x</p:attrName>
                                        </p:attrNameLst>
                                      </p:cBhvr>
                                      <p:tavLst>
                                        <p:tav tm="0">
                                          <p:val>
                                            <p:strVal val="0-#ppt_w/2"/>
                                          </p:val>
                                        </p:tav>
                                        <p:tav tm="100000">
                                          <p:val>
                                            <p:strVal val="#ppt_x"/>
                                          </p:val>
                                        </p:tav>
                                      </p:tavLst>
                                    </p:anim>
                                    <p:anim calcmode="lin" valueType="num">
                                      <p:cBhvr additive="base">
                                        <p:cTn id="14" dur="500" fill="hold"/>
                                        <p:tgtEl>
                                          <p:spTgt spid="2253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22535"/>
                                        </p:tgtEl>
                                        <p:attrNameLst>
                                          <p:attrName>style.visibility</p:attrName>
                                        </p:attrNameLst>
                                      </p:cBhvr>
                                      <p:to>
                                        <p:strVal val="visible"/>
                                      </p:to>
                                    </p:set>
                                    <p:anim calcmode="lin" valueType="num">
                                      <p:cBhvr additive="base">
                                        <p:cTn id="19" dur="500" fill="hold"/>
                                        <p:tgtEl>
                                          <p:spTgt spid="22535"/>
                                        </p:tgtEl>
                                        <p:attrNameLst>
                                          <p:attrName>ppt_x</p:attrName>
                                        </p:attrNameLst>
                                      </p:cBhvr>
                                      <p:tavLst>
                                        <p:tav tm="0">
                                          <p:val>
                                            <p:strVal val="0-#ppt_w/2"/>
                                          </p:val>
                                        </p:tav>
                                        <p:tav tm="100000">
                                          <p:val>
                                            <p:strVal val="#ppt_x"/>
                                          </p:val>
                                        </p:tav>
                                      </p:tavLst>
                                    </p:anim>
                                    <p:anim calcmode="lin" valueType="num">
                                      <p:cBhvr additive="base">
                                        <p:cTn id="20" dur="500" fill="hold"/>
                                        <p:tgtEl>
                                          <p:spTgt spid="22535"/>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6" fill="hold" nodeType="clickEffect">
                                  <p:stCondLst>
                                    <p:cond delay="0"/>
                                  </p:stCondLst>
                                  <p:childTnLst>
                                    <p:set>
                                      <p:cBhvr>
                                        <p:cTn id="24" dur="1" fill="hold">
                                          <p:stCondLst>
                                            <p:cond delay="0"/>
                                          </p:stCondLst>
                                        </p:cTn>
                                        <p:tgtEl>
                                          <p:spTgt spid="22537"/>
                                        </p:tgtEl>
                                        <p:attrNameLst>
                                          <p:attrName>style.visibility</p:attrName>
                                        </p:attrNameLst>
                                      </p:cBhvr>
                                      <p:to>
                                        <p:strVal val="visible"/>
                                      </p:to>
                                    </p:set>
                                    <p:anim calcmode="lin" valueType="num">
                                      <p:cBhvr additive="base">
                                        <p:cTn id="25" dur="500" fill="hold"/>
                                        <p:tgtEl>
                                          <p:spTgt spid="22537"/>
                                        </p:tgtEl>
                                        <p:attrNameLst>
                                          <p:attrName>ppt_x</p:attrName>
                                        </p:attrNameLst>
                                      </p:cBhvr>
                                      <p:tavLst>
                                        <p:tav tm="0">
                                          <p:val>
                                            <p:strVal val="1+#ppt_w/2"/>
                                          </p:val>
                                        </p:tav>
                                        <p:tav tm="100000">
                                          <p:val>
                                            <p:strVal val="#ppt_x"/>
                                          </p:val>
                                        </p:tav>
                                      </p:tavLst>
                                    </p:anim>
                                    <p:anim calcmode="lin" valueType="num">
                                      <p:cBhvr additive="base">
                                        <p:cTn id="26" dur="500" fill="hold"/>
                                        <p:tgtEl>
                                          <p:spTgt spid="2253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22538"/>
                                        </p:tgtEl>
                                        <p:attrNameLst>
                                          <p:attrName>style.visibility</p:attrName>
                                        </p:attrNameLst>
                                      </p:cBhvr>
                                      <p:to>
                                        <p:strVal val="visible"/>
                                      </p:to>
                                    </p:set>
                                    <p:animEffect transition="in" filter="fade">
                                      <p:cBhvr>
                                        <p:cTn id="31" dur="1000"/>
                                        <p:tgtEl>
                                          <p:spTgt spid="22538"/>
                                        </p:tgtEl>
                                      </p:cBhvr>
                                    </p:animEffect>
                                    <p:anim calcmode="lin" valueType="num">
                                      <p:cBhvr>
                                        <p:cTn id="32" dur="1000" fill="hold"/>
                                        <p:tgtEl>
                                          <p:spTgt spid="22538"/>
                                        </p:tgtEl>
                                        <p:attrNameLst>
                                          <p:attrName>ppt_x</p:attrName>
                                        </p:attrNameLst>
                                      </p:cBhvr>
                                      <p:tavLst>
                                        <p:tav tm="0">
                                          <p:val>
                                            <p:strVal val="#ppt_x"/>
                                          </p:val>
                                        </p:tav>
                                        <p:tav tm="100000">
                                          <p:val>
                                            <p:strVal val="#ppt_x"/>
                                          </p:val>
                                        </p:tav>
                                      </p:tavLst>
                                    </p:anim>
                                    <p:anim calcmode="lin" valueType="num">
                                      <p:cBhvr>
                                        <p:cTn id="33" dur="1000" fill="hold"/>
                                        <p:tgtEl>
                                          <p:spTgt spid="225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8"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467600" cy="1417638"/>
          </a:xfrm>
        </p:spPr>
        <p:txBody>
          <a:bodyPr wrap="square" lIns="91440" tIns="45720" rIns="91440" bIns="45720" numCol="1" compatLnSpc="1">
            <a:prstTxWarp prst="textNoShape">
              <a:avLst/>
            </a:prstTxWarp>
          </a:bodyPr>
          <a:lstStyle/>
          <a:p>
            <a:pPr>
              <a:defRPr/>
            </a:pPr>
            <a:r>
              <a:rPr sz="4000" b="1" smtClean="0">
                <a:solidFill>
                  <a:srgbClr val="B32C16"/>
                </a:solidFill>
              </a:rPr>
              <a:t>MONGOL RULE</a:t>
            </a:r>
            <a:r>
              <a:rPr smtClean="0"/>
              <a:t/>
            </a:r>
            <a:br>
              <a:rPr smtClean="0"/>
            </a:br>
            <a:r>
              <a:rPr smtClean="0"/>
              <a:t>(1259-1368)</a:t>
            </a:r>
          </a:p>
        </p:txBody>
      </p:sp>
      <p:sp>
        <p:nvSpPr>
          <p:cNvPr id="62467" name="Content Placeholder 2"/>
          <p:cNvSpPr>
            <a:spLocks noGrp="1"/>
          </p:cNvSpPr>
          <p:nvPr>
            <p:ph sz="quarter" idx="1"/>
          </p:nvPr>
        </p:nvSpPr>
        <p:spPr>
          <a:xfrm>
            <a:off x="457200" y="1600200"/>
            <a:ext cx="7467600" cy="4873625"/>
          </a:xfrm>
        </p:spPr>
        <p:txBody>
          <a:bodyPr/>
          <a:lstStyle/>
          <a:p>
            <a:r>
              <a:rPr lang="en-US" sz="2800" smtClean="0"/>
              <a:t>Central Asian nomads</a:t>
            </a:r>
          </a:p>
          <a:p>
            <a:r>
              <a:rPr lang="en-US" sz="2800" smtClean="0"/>
              <a:t>Genghis Khan</a:t>
            </a:r>
          </a:p>
          <a:p>
            <a:pPr lvl="1"/>
            <a:r>
              <a:rPr lang="en-US" sz="2800" smtClean="0"/>
              <a:t>Conquered Asia, including China</a:t>
            </a:r>
          </a:p>
          <a:p>
            <a:r>
              <a:rPr lang="en-US" sz="2800" smtClean="0"/>
              <a:t>Kublai Khan</a:t>
            </a:r>
          </a:p>
          <a:p>
            <a:pPr lvl="1"/>
            <a:r>
              <a:rPr lang="en-US" sz="2800" smtClean="0"/>
              <a:t>Grandson of Genghis</a:t>
            </a:r>
          </a:p>
          <a:p>
            <a:pPr lvl="1"/>
            <a:r>
              <a:rPr lang="en-US" sz="2800" smtClean="0"/>
              <a:t>Visited by Marco Polo (Venetian)</a:t>
            </a:r>
          </a:p>
          <a:p>
            <a:r>
              <a:rPr lang="en-US" sz="2800" smtClean="0"/>
              <a:t>Ruled for circa 100 years</a:t>
            </a:r>
          </a:p>
          <a:p>
            <a:pPr lvl="1"/>
            <a:r>
              <a:rPr lang="en-US" sz="2800" smtClean="0"/>
              <a:t>Capital – Peking (Beijing)</a:t>
            </a:r>
          </a:p>
          <a:p>
            <a:r>
              <a:rPr lang="en-US" sz="2800" smtClean="0"/>
              <a:t>Trade with Europe begun</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3" descr="mongol-empire-large"/>
          <p:cNvPicPr>
            <a:picLocks noChangeAspect="1" noChangeArrowheads="1"/>
          </p:cNvPicPr>
          <p:nvPr/>
        </p:nvPicPr>
        <p:blipFill>
          <a:blip r:embed="rId3"/>
          <a:srcRect/>
          <a:stretch>
            <a:fillRect/>
          </a:stretch>
        </p:blipFill>
        <p:spPr bwMode="auto">
          <a:xfrm>
            <a:off x="0" y="0"/>
            <a:ext cx="6286500" cy="4560888"/>
          </a:xfrm>
          <a:prstGeom prst="rect">
            <a:avLst/>
          </a:prstGeom>
          <a:noFill/>
          <a:ln w="9525">
            <a:noFill/>
            <a:miter lim="800000"/>
            <a:headEnd/>
            <a:tailEnd/>
          </a:ln>
        </p:spPr>
      </p:pic>
      <p:pic>
        <p:nvPicPr>
          <p:cNvPr id="63491" name="Picture 5" descr="gengkhan"/>
          <p:cNvPicPr>
            <a:picLocks noChangeAspect="1" noChangeArrowheads="1"/>
          </p:cNvPicPr>
          <p:nvPr/>
        </p:nvPicPr>
        <p:blipFill>
          <a:blip r:embed="rId4"/>
          <a:srcRect/>
          <a:stretch>
            <a:fillRect/>
          </a:stretch>
        </p:blipFill>
        <p:spPr bwMode="auto">
          <a:xfrm>
            <a:off x="5768975" y="2819400"/>
            <a:ext cx="3375025" cy="4038600"/>
          </a:xfrm>
          <a:prstGeom prst="rect">
            <a:avLst/>
          </a:prstGeom>
          <a:noFill/>
          <a:ln w="9525">
            <a:noFill/>
            <a:miter lim="800000"/>
            <a:headEnd/>
            <a:tailEnd/>
          </a:ln>
        </p:spPr>
      </p:pic>
      <p:sp>
        <p:nvSpPr>
          <p:cNvPr id="63492" name="Rectangle 6"/>
          <p:cNvSpPr>
            <a:spLocks noChangeArrowheads="1"/>
          </p:cNvSpPr>
          <p:nvPr/>
        </p:nvSpPr>
        <p:spPr bwMode="auto">
          <a:xfrm>
            <a:off x="457200" y="4572000"/>
            <a:ext cx="4648200" cy="2133600"/>
          </a:xfrm>
          <a:prstGeom prst="rect">
            <a:avLst/>
          </a:prstGeom>
          <a:solidFill>
            <a:schemeClr val="accent1"/>
          </a:solidFill>
          <a:ln w="9525">
            <a:solidFill>
              <a:schemeClr val="tx1"/>
            </a:solidFill>
            <a:miter lim="800000"/>
            <a:headEnd/>
            <a:tailEnd/>
          </a:ln>
        </p:spPr>
        <p:txBody>
          <a:bodyPr wrap="none" anchor="ctr"/>
          <a:lstStyle/>
          <a:p>
            <a:pPr algn="ctr"/>
            <a:endParaRPr lang="en-US"/>
          </a:p>
          <a:p>
            <a:pPr algn="ctr"/>
            <a:r>
              <a:rPr lang="en-US"/>
              <a:t>In 1206 Genghis Khan united the </a:t>
            </a:r>
          </a:p>
          <a:p>
            <a:pPr algn="ctr"/>
            <a:r>
              <a:rPr lang="en-US"/>
              <a:t>long warring nomadic tribes of </a:t>
            </a:r>
          </a:p>
          <a:p>
            <a:pPr algn="ctr"/>
            <a:r>
              <a:rPr lang="en-US"/>
              <a:t>Mongolia.  United, the tribes </a:t>
            </a:r>
          </a:p>
          <a:p>
            <a:pPr algn="ctr"/>
            <a:r>
              <a:rPr lang="en-US"/>
              <a:t>burst out of central Asia and </a:t>
            </a:r>
          </a:p>
          <a:p>
            <a:pPr algn="ctr"/>
            <a:r>
              <a:rPr lang="en-US"/>
              <a:t>conquered world history’s largest</a:t>
            </a:r>
          </a:p>
          <a:p>
            <a:pPr algn="ctr"/>
            <a:r>
              <a:rPr lang="en-US"/>
              <a:t>land empire.</a:t>
            </a:r>
          </a:p>
          <a:p>
            <a:pPr algn="ctr"/>
            <a:r>
              <a:rPr lang="en-US"/>
              <a:t> </a:t>
            </a:r>
          </a:p>
        </p:txBody>
      </p:sp>
      <p:pic>
        <p:nvPicPr>
          <p:cNvPr id="63493" name="Picture 8" descr="Genghis%20Khan"/>
          <p:cNvPicPr>
            <a:picLocks noChangeAspect="1" noChangeArrowheads="1"/>
          </p:cNvPicPr>
          <p:nvPr/>
        </p:nvPicPr>
        <p:blipFill>
          <a:blip r:embed="rId5"/>
          <a:srcRect/>
          <a:stretch>
            <a:fillRect/>
          </a:stretch>
        </p:blipFill>
        <p:spPr bwMode="auto">
          <a:xfrm>
            <a:off x="6629400" y="-152400"/>
            <a:ext cx="1946275" cy="2743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4" descr="map_yuan_dynasty_full"/>
          <p:cNvPicPr>
            <a:picLocks noChangeAspect="1" noChangeArrowheads="1"/>
          </p:cNvPicPr>
          <p:nvPr/>
        </p:nvPicPr>
        <p:blipFill>
          <a:blip r:embed="rId3"/>
          <a:srcRect/>
          <a:stretch>
            <a:fillRect/>
          </a:stretch>
        </p:blipFill>
        <p:spPr bwMode="auto">
          <a:xfrm>
            <a:off x="228600" y="152400"/>
            <a:ext cx="4724400" cy="3355975"/>
          </a:xfrm>
          <a:prstGeom prst="rect">
            <a:avLst/>
          </a:prstGeom>
          <a:noFill/>
          <a:ln w="9525">
            <a:noFill/>
            <a:miter lim="800000"/>
            <a:headEnd/>
            <a:tailEnd/>
          </a:ln>
        </p:spPr>
      </p:pic>
      <p:pic>
        <p:nvPicPr>
          <p:cNvPr id="64515" name="Picture 6" descr="Kublai_Khan"/>
          <p:cNvPicPr>
            <a:picLocks noChangeAspect="1" noChangeArrowheads="1"/>
          </p:cNvPicPr>
          <p:nvPr/>
        </p:nvPicPr>
        <p:blipFill>
          <a:blip r:embed="rId4"/>
          <a:srcRect/>
          <a:stretch>
            <a:fillRect/>
          </a:stretch>
        </p:blipFill>
        <p:spPr bwMode="auto">
          <a:xfrm>
            <a:off x="5562600" y="152400"/>
            <a:ext cx="2868613" cy="3908425"/>
          </a:xfrm>
          <a:prstGeom prst="rect">
            <a:avLst/>
          </a:prstGeom>
          <a:noFill/>
          <a:ln w="9525">
            <a:noFill/>
            <a:miter lim="800000"/>
            <a:headEnd/>
            <a:tailEnd/>
          </a:ln>
        </p:spPr>
      </p:pic>
      <p:pic>
        <p:nvPicPr>
          <p:cNvPr id="64516" name="Picture 8" descr="kublai-chasse"/>
          <p:cNvPicPr>
            <a:picLocks noChangeAspect="1" noChangeArrowheads="1"/>
          </p:cNvPicPr>
          <p:nvPr/>
        </p:nvPicPr>
        <p:blipFill>
          <a:blip r:embed="rId5"/>
          <a:srcRect/>
          <a:stretch>
            <a:fillRect/>
          </a:stretch>
        </p:blipFill>
        <p:spPr bwMode="auto">
          <a:xfrm>
            <a:off x="0" y="3657600"/>
            <a:ext cx="3352800" cy="2986088"/>
          </a:xfrm>
          <a:prstGeom prst="rect">
            <a:avLst/>
          </a:prstGeom>
          <a:noFill/>
          <a:ln w="9525">
            <a:noFill/>
            <a:miter lim="800000"/>
            <a:headEnd/>
            <a:tailEnd/>
          </a:ln>
        </p:spPr>
      </p:pic>
      <p:sp>
        <p:nvSpPr>
          <p:cNvPr id="64517" name="Rectangle 11"/>
          <p:cNvSpPr>
            <a:spLocks noChangeArrowheads="1"/>
          </p:cNvSpPr>
          <p:nvPr/>
        </p:nvSpPr>
        <p:spPr bwMode="auto">
          <a:xfrm>
            <a:off x="3429000" y="4114800"/>
            <a:ext cx="3581400" cy="2590800"/>
          </a:xfrm>
          <a:prstGeom prst="rect">
            <a:avLst/>
          </a:prstGeom>
          <a:solidFill>
            <a:schemeClr val="accent1"/>
          </a:solidFill>
          <a:ln w="9525">
            <a:solidFill>
              <a:schemeClr val="tx1"/>
            </a:solidFill>
            <a:miter lim="800000"/>
            <a:headEnd/>
            <a:tailEnd/>
          </a:ln>
        </p:spPr>
        <p:txBody>
          <a:bodyPr wrap="none" anchor="ctr"/>
          <a:lstStyle/>
          <a:p>
            <a:pPr algn="ctr"/>
            <a:r>
              <a:rPr lang="en-US"/>
              <a:t>The Yuan Dynasty</a:t>
            </a:r>
          </a:p>
          <a:p>
            <a:pPr algn="ctr"/>
            <a:r>
              <a:rPr lang="en-US"/>
              <a:t>(1279-1368)</a:t>
            </a:r>
          </a:p>
          <a:p>
            <a:pPr algn="ctr"/>
            <a:r>
              <a:rPr lang="en-US"/>
              <a:t>brings foreign </a:t>
            </a:r>
          </a:p>
          <a:p>
            <a:pPr algn="ctr"/>
            <a:r>
              <a:rPr lang="en-US"/>
              <a:t>Mongol rule to </a:t>
            </a:r>
          </a:p>
          <a:p>
            <a:pPr algn="ctr"/>
            <a:r>
              <a:rPr lang="en-US"/>
              <a:t>China and a </a:t>
            </a:r>
          </a:p>
          <a:p>
            <a:pPr algn="ctr"/>
            <a:r>
              <a:rPr lang="en-US"/>
              <a:t>visitor from Europe.</a:t>
            </a:r>
          </a:p>
        </p:txBody>
      </p:sp>
      <p:pic>
        <p:nvPicPr>
          <p:cNvPr id="64518" name="Picture 13" descr="marco-polo-2"/>
          <p:cNvPicPr>
            <a:picLocks noChangeAspect="1" noChangeArrowheads="1"/>
          </p:cNvPicPr>
          <p:nvPr/>
        </p:nvPicPr>
        <p:blipFill>
          <a:blip r:embed="rId6"/>
          <a:srcRect/>
          <a:stretch>
            <a:fillRect/>
          </a:stretch>
        </p:blipFill>
        <p:spPr bwMode="auto">
          <a:xfrm>
            <a:off x="7048500" y="4267200"/>
            <a:ext cx="2095500" cy="2209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467600" cy="1417638"/>
          </a:xfrm>
        </p:spPr>
        <p:txBody>
          <a:bodyPr wrap="square" lIns="91440" tIns="45720" rIns="91440" bIns="45720" numCol="1" compatLnSpc="1">
            <a:prstTxWarp prst="textNoShape">
              <a:avLst/>
            </a:prstTxWarp>
          </a:bodyPr>
          <a:lstStyle/>
          <a:p>
            <a:pPr>
              <a:defRPr/>
            </a:pPr>
            <a:r>
              <a:rPr sz="4000" b="1" smtClean="0">
                <a:solidFill>
                  <a:srgbClr val="B32C16"/>
                </a:solidFill>
              </a:rPr>
              <a:t>MING DYNASTY</a:t>
            </a:r>
            <a:r>
              <a:rPr smtClean="0"/>
              <a:t/>
            </a:r>
            <a:br>
              <a:rPr smtClean="0"/>
            </a:br>
            <a:r>
              <a:rPr smtClean="0"/>
              <a:t>(1368-1644)</a:t>
            </a:r>
          </a:p>
        </p:txBody>
      </p:sp>
      <p:sp>
        <p:nvSpPr>
          <p:cNvPr id="65539" name="Content Placeholder 2"/>
          <p:cNvSpPr>
            <a:spLocks noGrp="1"/>
          </p:cNvSpPr>
          <p:nvPr>
            <p:ph sz="quarter" idx="1"/>
          </p:nvPr>
        </p:nvSpPr>
        <p:spPr>
          <a:xfrm>
            <a:off x="457200" y="1600200"/>
            <a:ext cx="7467600" cy="4873625"/>
          </a:xfrm>
        </p:spPr>
        <p:txBody>
          <a:bodyPr>
            <a:normAutofit/>
          </a:bodyPr>
          <a:lstStyle/>
          <a:p>
            <a:r>
              <a:rPr lang="en-US" sz="2400" smtClean="0"/>
              <a:t>Overthrew Mongols</a:t>
            </a:r>
          </a:p>
          <a:p>
            <a:r>
              <a:rPr lang="en-US" sz="2400" smtClean="0"/>
              <a:t>Chinese natives</a:t>
            </a:r>
          </a:p>
          <a:p>
            <a:r>
              <a:rPr lang="en-US" sz="2400" smtClean="0"/>
              <a:t>Beautified Peking (Beijing)</a:t>
            </a:r>
          </a:p>
          <a:p>
            <a:r>
              <a:rPr lang="en-US" sz="2400" smtClean="0"/>
              <a:t>Encouraged trade with Europe</a:t>
            </a:r>
          </a:p>
          <a:p>
            <a:r>
              <a:rPr lang="en-US" sz="2400" smtClean="0"/>
              <a:t>Gave Europeans:</a:t>
            </a:r>
          </a:p>
          <a:p>
            <a:pPr lvl="1"/>
            <a:r>
              <a:rPr lang="en-US" sz="2400" smtClean="0"/>
              <a:t>Gunpowder</a:t>
            </a:r>
          </a:p>
          <a:p>
            <a:pPr lvl="1"/>
            <a:r>
              <a:rPr lang="en-US" sz="2400" smtClean="0"/>
              <a:t>Jade</a:t>
            </a:r>
          </a:p>
          <a:p>
            <a:pPr lvl="1"/>
            <a:r>
              <a:rPr lang="en-US" sz="2400" smtClean="0"/>
              <a:t>Playing cards</a:t>
            </a:r>
          </a:p>
          <a:p>
            <a:pPr lvl="1"/>
            <a:r>
              <a:rPr lang="en-US" sz="2400" smtClean="0"/>
              <a:t>Porcelain</a:t>
            </a:r>
          </a:p>
          <a:p>
            <a:pPr lvl="1"/>
            <a:r>
              <a:rPr lang="en-US" sz="2400" smtClean="0"/>
              <a:t>Silk</a:t>
            </a:r>
          </a:p>
          <a:p>
            <a:pPr lvl="1"/>
            <a:r>
              <a:rPr lang="en-US" sz="2400" smtClean="0"/>
              <a:t>Tea</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3" descr="ming_dynasty_map1"/>
          <p:cNvPicPr>
            <a:picLocks noChangeAspect="1" noChangeArrowheads="1"/>
          </p:cNvPicPr>
          <p:nvPr/>
        </p:nvPicPr>
        <p:blipFill>
          <a:blip r:embed="rId3"/>
          <a:srcRect/>
          <a:stretch>
            <a:fillRect/>
          </a:stretch>
        </p:blipFill>
        <p:spPr bwMode="auto">
          <a:xfrm>
            <a:off x="152400" y="152400"/>
            <a:ext cx="4800600" cy="3390900"/>
          </a:xfrm>
          <a:prstGeom prst="rect">
            <a:avLst/>
          </a:prstGeom>
          <a:noFill/>
          <a:ln w="9525">
            <a:noFill/>
            <a:miter lim="800000"/>
            <a:headEnd/>
            <a:tailEnd/>
          </a:ln>
        </p:spPr>
      </p:pic>
      <p:pic>
        <p:nvPicPr>
          <p:cNvPr id="66563" name="Picture 5" descr="ming_greatwall"/>
          <p:cNvPicPr>
            <a:picLocks noChangeAspect="1" noChangeArrowheads="1"/>
          </p:cNvPicPr>
          <p:nvPr/>
        </p:nvPicPr>
        <p:blipFill>
          <a:blip r:embed="rId4"/>
          <a:srcRect/>
          <a:stretch>
            <a:fillRect/>
          </a:stretch>
        </p:blipFill>
        <p:spPr bwMode="auto">
          <a:xfrm>
            <a:off x="4267200" y="3608388"/>
            <a:ext cx="4876800" cy="3249612"/>
          </a:xfrm>
          <a:prstGeom prst="rect">
            <a:avLst/>
          </a:prstGeom>
          <a:noFill/>
          <a:ln w="9525">
            <a:noFill/>
            <a:miter lim="800000"/>
            <a:headEnd/>
            <a:tailEnd/>
          </a:ln>
        </p:spPr>
      </p:pic>
      <p:sp>
        <p:nvSpPr>
          <p:cNvPr id="66564" name="Rectangle 10"/>
          <p:cNvSpPr>
            <a:spLocks noChangeArrowheads="1"/>
          </p:cNvSpPr>
          <p:nvPr/>
        </p:nvSpPr>
        <p:spPr bwMode="auto">
          <a:xfrm>
            <a:off x="5105400" y="152400"/>
            <a:ext cx="4038600" cy="3352800"/>
          </a:xfrm>
          <a:prstGeom prst="rect">
            <a:avLst/>
          </a:prstGeom>
          <a:solidFill>
            <a:schemeClr val="accent1"/>
          </a:solidFill>
          <a:ln w="9525">
            <a:solidFill>
              <a:schemeClr val="tx1"/>
            </a:solidFill>
            <a:miter lim="800000"/>
            <a:headEnd/>
            <a:tailEnd/>
          </a:ln>
        </p:spPr>
        <p:txBody>
          <a:bodyPr wrap="none" anchor="ctr"/>
          <a:lstStyle/>
          <a:p>
            <a:pPr algn="ctr"/>
            <a:r>
              <a:rPr lang="en-US"/>
              <a:t>Chinese rule re-established</a:t>
            </a:r>
          </a:p>
          <a:p>
            <a:pPr algn="ctr"/>
            <a:r>
              <a:rPr lang="en-US"/>
              <a:t>under the Ming Dynasty</a:t>
            </a:r>
          </a:p>
          <a:p>
            <a:pPr algn="ctr"/>
            <a:r>
              <a:rPr lang="en-US"/>
              <a:t>(1368-1644).</a:t>
            </a:r>
          </a:p>
          <a:p>
            <a:pPr algn="ctr"/>
            <a:r>
              <a:rPr lang="en-US"/>
              <a:t>The Ming began with </a:t>
            </a:r>
          </a:p>
          <a:p>
            <a:pPr algn="ctr"/>
            <a:r>
              <a:rPr lang="en-US"/>
              <a:t>a policy of exploration, </a:t>
            </a:r>
          </a:p>
          <a:p>
            <a:pPr algn="ctr"/>
            <a:r>
              <a:rPr lang="en-US"/>
              <a:t>but ended in a policy of </a:t>
            </a:r>
          </a:p>
          <a:p>
            <a:pPr algn="ctr"/>
            <a:r>
              <a:rPr lang="en-US"/>
              <a:t>Isolationism which</a:t>
            </a:r>
          </a:p>
          <a:p>
            <a:pPr algn="ctr"/>
            <a:r>
              <a:rPr lang="en-US"/>
              <a:t>said the outside world</a:t>
            </a:r>
          </a:p>
          <a:p>
            <a:pPr algn="ctr"/>
            <a:r>
              <a:rPr lang="en-US"/>
              <a:t>had nothing to offer China.</a:t>
            </a:r>
          </a:p>
        </p:txBody>
      </p:sp>
      <p:pic>
        <p:nvPicPr>
          <p:cNvPr id="66565" name="Picture 12" descr="ming_vase"/>
          <p:cNvPicPr>
            <a:picLocks noChangeAspect="1" noChangeArrowheads="1"/>
          </p:cNvPicPr>
          <p:nvPr/>
        </p:nvPicPr>
        <p:blipFill>
          <a:blip r:embed="rId5"/>
          <a:srcRect/>
          <a:stretch>
            <a:fillRect/>
          </a:stretch>
        </p:blipFill>
        <p:spPr bwMode="auto">
          <a:xfrm>
            <a:off x="0" y="3657600"/>
            <a:ext cx="2205038" cy="3200400"/>
          </a:xfrm>
          <a:prstGeom prst="rect">
            <a:avLst/>
          </a:prstGeom>
          <a:noFill/>
          <a:ln w="9525">
            <a:noFill/>
            <a:miter lim="800000"/>
            <a:headEnd/>
            <a:tailEnd/>
          </a:ln>
        </p:spPr>
      </p:pic>
      <p:pic>
        <p:nvPicPr>
          <p:cNvPr id="66566" name="Picture 14" descr="mckayship"/>
          <p:cNvPicPr>
            <a:picLocks noChangeAspect="1" noChangeArrowheads="1"/>
          </p:cNvPicPr>
          <p:nvPr/>
        </p:nvPicPr>
        <p:blipFill>
          <a:blip r:embed="rId6"/>
          <a:srcRect/>
          <a:stretch>
            <a:fillRect/>
          </a:stretch>
        </p:blipFill>
        <p:spPr bwMode="auto">
          <a:xfrm>
            <a:off x="2286000" y="3657600"/>
            <a:ext cx="1828800" cy="1143000"/>
          </a:xfrm>
          <a:prstGeom prst="rect">
            <a:avLst/>
          </a:prstGeom>
          <a:noFill/>
          <a:ln w="9525">
            <a:noFill/>
            <a:miter lim="800000"/>
            <a:headEnd/>
            <a:tailEnd/>
          </a:ln>
        </p:spPr>
      </p:pic>
      <p:pic>
        <p:nvPicPr>
          <p:cNvPr id="66567" name="Picture 16" descr="ZHENG%20HE%20PAINTING"/>
          <p:cNvPicPr>
            <a:picLocks noChangeAspect="1" noChangeArrowheads="1"/>
          </p:cNvPicPr>
          <p:nvPr/>
        </p:nvPicPr>
        <p:blipFill>
          <a:blip r:embed="rId7"/>
          <a:srcRect/>
          <a:stretch>
            <a:fillRect/>
          </a:stretch>
        </p:blipFill>
        <p:spPr bwMode="auto">
          <a:xfrm>
            <a:off x="2667000" y="4876800"/>
            <a:ext cx="1238250" cy="1981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5" name="Picture 3" descr="forbidden%20city"/>
          <p:cNvPicPr>
            <a:picLocks noChangeAspect="1" noChangeArrowheads="1"/>
          </p:cNvPicPr>
          <p:nvPr/>
        </p:nvPicPr>
        <p:blipFill>
          <a:blip r:embed="rId3"/>
          <a:srcRect/>
          <a:stretch>
            <a:fillRect/>
          </a:stretch>
        </p:blipFill>
        <p:spPr bwMode="auto">
          <a:xfrm>
            <a:off x="533400" y="304800"/>
            <a:ext cx="8305800" cy="6227763"/>
          </a:xfrm>
          <a:prstGeom prst="rect">
            <a:avLst/>
          </a:prstGeom>
          <a:noFill/>
          <a:ln w="9525">
            <a:noFill/>
            <a:miter lim="800000"/>
            <a:headEnd/>
            <a:tailEnd/>
          </a:ln>
        </p:spPr>
      </p:pic>
      <p:sp>
        <p:nvSpPr>
          <p:cNvPr id="18436" name="Rectangle 4"/>
          <p:cNvSpPr>
            <a:spLocks noChangeArrowheads="1"/>
          </p:cNvSpPr>
          <p:nvPr/>
        </p:nvSpPr>
        <p:spPr bwMode="auto">
          <a:xfrm>
            <a:off x="152400" y="152400"/>
            <a:ext cx="8839200" cy="1371600"/>
          </a:xfrm>
          <a:prstGeom prst="rect">
            <a:avLst/>
          </a:prstGeom>
          <a:solidFill>
            <a:schemeClr val="accent1"/>
          </a:solidFill>
          <a:ln w="9525">
            <a:solidFill>
              <a:schemeClr val="tx1"/>
            </a:solidFill>
            <a:miter lim="800000"/>
            <a:headEnd/>
            <a:tailEnd/>
          </a:ln>
        </p:spPr>
        <p:txBody>
          <a:bodyPr wrap="none" anchor="ctr"/>
          <a:lstStyle/>
          <a:p>
            <a:pPr algn="ctr"/>
            <a:r>
              <a:rPr lang="en-US"/>
              <a:t>China’s 15</a:t>
            </a:r>
            <a:r>
              <a:rPr lang="en-US" baseline="30000"/>
              <a:t>th</a:t>
            </a:r>
            <a:r>
              <a:rPr lang="en-US"/>
              <a:t> Century policy of Isolationism in reaction to </a:t>
            </a:r>
          </a:p>
          <a:p>
            <a:pPr algn="ctr"/>
            <a:r>
              <a:rPr lang="en-US"/>
              <a:t>foreign rule is represented by the Forbidden City in which no </a:t>
            </a:r>
          </a:p>
          <a:p>
            <a:pPr algn="ctr"/>
            <a:r>
              <a:rPr lang="en-US"/>
              <a:t>foreigners were allowed entry. Built by the Ming Dynasty in the 1400’s.</a:t>
            </a:r>
          </a:p>
        </p:txBody>
      </p:sp>
      <p:sp>
        <p:nvSpPr>
          <p:cNvPr id="18437" name="Rectangle 5"/>
          <p:cNvSpPr>
            <a:spLocks noChangeArrowheads="1"/>
          </p:cNvSpPr>
          <p:nvPr/>
        </p:nvSpPr>
        <p:spPr bwMode="auto">
          <a:xfrm>
            <a:off x="0" y="5791200"/>
            <a:ext cx="8229600" cy="914400"/>
          </a:xfrm>
          <a:prstGeom prst="rect">
            <a:avLst/>
          </a:prstGeom>
          <a:solidFill>
            <a:schemeClr val="accent1"/>
          </a:solidFill>
          <a:ln w="9525">
            <a:solidFill>
              <a:schemeClr val="tx1"/>
            </a:solidFill>
            <a:miter lim="800000"/>
            <a:headEnd/>
            <a:tailEnd/>
          </a:ln>
        </p:spPr>
        <p:txBody>
          <a:bodyPr wrap="none" anchor="ctr"/>
          <a:lstStyle/>
          <a:p>
            <a:pPr algn="ctr"/>
            <a:r>
              <a:rPr lang="en-US"/>
              <a:t>During the period of imposed isolation, China begins to decline as Europe rises.  </a:t>
            </a:r>
          </a:p>
          <a:p>
            <a:pPr algn="ctr"/>
            <a:r>
              <a:rPr lang="en-US"/>
              <a:t>In the 1600’s, Portuguese, Spanish and Dutch ships arrive in China seeking trade </a:t>
            </a:r>
          </a:p>
          <a:p>
            <a:pPr algn="ctr"/>
            <a:r>
              <a:rPr lang="en-US"/>
              <a:t>contacts and dominance of the region.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8435"/>
                                        </p:tgtEl>
                                        <p:attrNameLst>
                                          <p:attrName>style.visibility</p:attrName>
                                        </p:attrNameLst>
                                      </p:cBhvr>
                                      <p:to>
                                        <p:strVal val="visible"/>
                                      </p:to>
                                    </p:set>
                                    <p:anim calcmode="lin" valueType="num">
                                      <p:cBhvr additive="base">
                                        <p:cTn id="7" dur="500" fill="hold"/>
                                        <p:tgtEl>
                                          <p:spTgt spid="18435"/>
                                        </p:tgtEl>
                                        <p:attrNameLst>
                                          <p:attrName>ppt_x</p:attrName>
                                        </p:attrNameLst>
                                      </p:cBhvr>
                                      <p:tavLst>
                                        <p:tav tm="0">
                                          <p:val>
                                            <p:strVal val="0-#ppt_w/2"/>
                                          </p:val>
                                        </p:tav>
                                        <p:tav tm="100000">
                                          <p:val>
                                            <p:strVal val="#ppt_x"/>
                                          </p:val>
                                        </p:tav>
                                      </p:tavLst>
                                    </p:anim>
                                    <p:anim calcmode="lin" valueType="num">
                                      <p:cBhvr additive="base">
                                        <p:cTn id="8" dur="500" fill="hold"/>
                                        <p:tgtEl>
                                          <p:spTgt spid="1843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8436"/>
                                        </p:tgtEl>
                                        <p:attrNameLst>
                                          <p:attrName>style.visibility</p:attrName>
                                        </p:attrNameLst>
                                      </p:cBhvr>
                                      <p:to>
                                        <p:strVal val="visible"/>
                                      </p:to>
                                    </p:set>
                                    <p:anim calcmode="lin" valueType="num">
                                      <p:cBhvr additive="base">
                                        <p:cTn id="13" dur="500" fill="hold"/>
                                        <p:tgtEl>
                                          <p:spTgt spid="18436"/>
                                        </p:tgtEl>
                                        <p:attrNameLst>
                                          <p:attrName>ppt_x</p:attrName>
                                        </p:attrNameLst>
                                      </p:cBhvr>
                                      <p:tavLst>
                                        <p:tav tm="0">
                                          <p:val>
                                            <p:strVal val="0-#ppt_w/2"/>
                                          </p:val>
                                        </p:tav>
                                        <p:tav tm="100000">
                                          <p:val>
                                            <p:strVal val="#ppt_x"/>
                                          </p:val>
                                        </p:tav>
                                      </p:tavLst>
                                    </p:anim>
                                    <p:anim calcmode="lin" valueType="num">
                                      <p:cBhvr additive="base">
                                        <p:cTn id="14" dur="500" fill="hold"/>
                                        <p:tgtEl>
                                          <p:spTgt spid="1843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8437"/>
                                        </p:tgtEl>
                                        <p:attrNameLst>
                                          <p:attrName>style.visibility</p:attrName>
                                        </p:attrNameLst>
                                      </p:cBhvr>
                                      <p:to>
                                        <p:strVal val="visible"/>
                                      </p:to>
                                    </p:set>
                                    <p:anim calcmode="lin" valueType="num">
                                      <p:cBhvr additive="base">
                                        <p:cTn id="19" dur="500" fill="hold"/>
                                        <p:tgtEl>
                                          <p:spTgt spid="18437"/>
                                        </p:tgtEl>
                                        <p:attrNameLst>
                                          <p:attrName>ppt_x</p:attrName>
                                        </p:attrNameLst>
                                      </p:cBhvr>
                                      <p:tavLst>
                                        <p:tav tm="0">
                                          <p:val>
                                            <p:strVal val="0-#ppt_w/2"/>
                                          </p:val>
                                        </p:tav>
                                        <p:tav tm="100000">
                                          <p:val>
                                            <p:strVal val="#ppt_x"/>
                                          </p:val>
                                        </p:tav>
                                      </p:tavLst>
                                    </p:anim>
                                    <p:anim calcmode="lin" valueType="num">
                                      <p:cBhvr additive="base">
                                        <p:cTn id="20" dur="500" fill="hold"/>
                                        <p:tgtEl>
                                          <p:spTgt spid="184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6" grpId="0" animBg="1" autoUpdateAnimBg="0"/>
      <p:bldP spid="18437" grpId="0" animBg="1" autoUpdateAnimBg="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7467600" cy="1417638"/>
          </a:xfrm>
        </p:spPr>
        <p:txBody>
          <a:bodyPr wrap="square" lIns="91440" tIns="45720" rIns="91440" bIns="45720" numCol="1" compatLnSpc="1">
            <a:prstTxWarp prst="textNoShape">
              <a:avLst/>
            </a:prstTxWarp>
            <a:normAutofit/>
          </a:bodyPr>
          <a:lstStyle/>
          <a:p>
            <a:pPr>
              <a:defRPr/>
            </a:pPr>
            <a:r>
              <a:rPr sz="4000" b="1" dirty="0" smtClean="0">
                <a:solidFill>
                  <a:srgbClr val="B32C16"/>
                </a:solidFill>
              </a:rPr>
              <a:t>QING DYNASTY (MANCHU RULE)</a:t>
            </a:r>
            <a:r>
              <a:rPr dirty="0" smtClean="0"/>
              <a:t/>
            </a:r>
            <a:br>
              <a:rPr dirty="0" smtClean="0"/>
            </a:br>
            <a:r>
              <a:rPr dirty="0" smtClean="0"/>
              <a:t>(1644-1912)</a:t>
            </a:r>
          </a:p>
        </p:txBody>
      </p:sp>
      <p:sp>
        <p:nvSpPr>
          <p:cNvPr id="68611" name="Content Placeholder 2"/>
          <p:cNvSpPr>
            <a:spLocks noGrp="1"/>
          </p:cNvSpPr>
          <p:nvPr>
            <p:ph sz="quarter" idx="1"/>
          </p:nvPr>
        </p:nvSpPr>
        <p:spPr>
          <a:xfrm>
            <a:off x="457200" y="1600200"/>
            <a:ext cx="7467600" cy="4873625"/>
          </a:xfrm>
        </p:spPr>
        <p:txBody>
          <a:bodyPr/>
          <a:lstStyle/>
          <a:p>
            <a:r>
              <a:rPr lang="en-US" sz="3600" smtClean="0"/>
              <a:t>Manchurians conquered China, Indochina, Korea, Mongolia, Tibet, eastern Turkestan</a:t>
            </a:r>
          </a:p>
          <a:p>
            <a:r>
              <a:rPr lang="en-US" sz="3600" smtClean="0"/>
              <a:t>China prospered</a:t>
            </a:r>
          </a:p>
          <a:p>
            <a:r>
              <a:rPr lang="en-US" sz="3600" smtClean="0"/>
              <a:t>Western pressure brought about Manchu overthrow in 1912</a:t>
            </a:r>
          </a:p>
          <a:p>
            <a:r>
              <a:rPr lang="en-US" sz="3600" smtClean="0"/>
              <a:t>Ended with birth of Chinese Republic</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3" descr="qing_dynasty_map1"/>
          <p:cNvPicPr>
            <a:picLocks noChangeAspect="1" noChangeArrowheads="1"/>
          </p:cNvPicPr>
          <p:nvPr/>
        </p:nvPicPr>
        <p:blipFill>
          <a:blip r:embed="rId3"/>
          <a:srcRect/>
          <a:stretch>
            <a:fillRect/>
          </a:stretch>
        </p:blipFill>
        <p:spPr bwMode="auto">
          <a:xfrm>
            <a:off x="0" y="0"/>
            <a:ext cx="5383213" cy="3817938"/>
          </a:xfrm>
          <a:prstGeom prst="rect">
            <a:avLst/>
          </a:prstGeom>
          <a:noFill/>
          <a:ln w="9525">
            <a:noFill/>
            <a:miter lim="800000"/>
            <a:headEnd/>
            <a:tailEnd/>
          </a:ln>
        </p:spPr>
      </p:pic>
      <p:pic>
        <p:nvPicPr>
          <p:cNvPr id="69635" name="Picture 5" descr="qianlong"/>
          <p:cNvPicPr>
            <a:picLocks noChangeAspect="1" noChangeArrowheads="1"/>
          </p:cNvPicPr>
          <p:nvPr/>
        </p:nvPicPr>
        <p:blipFill>
          <a:blip r:embed="rId4"/>
          <a:srcRect/>
          <a:stretch>
            <a:fillRect/>
          </a:stretch>
        </p:blipFill>
        <p:spPr bwMode="auto">
          <a:xfrm>
            <a:off x="5638800" y="152400"/>
            <a:ext cx="3303588" cy="3676650"/>
          </a:xfrm>
          <a:prstGeom prst="rect">
            <a:avLst/>
          </a:prstGeom>
          <a:noFill/>
          <a:ln w="9525">
            <a:noFill/>
            <a:miter lim="800000"/>
            <a:headEnd/>
            <a:tailEnd/>
          </a:ln>
        </p:spPr>
      </p:pic>
      <p:sp>
        <p:nvSpPr>
          <p:cNvPr id="69636" name="Rectangle 6"/>
          <p:cNvSpPr>
            <a:spLocks noChangeArrowheads="1"/>
          </p:cNvSpPr>
          <p:nvPr/>
        </p:nvSpPr>
        <p:spPr bwMode="auto">
          <a:xfrm>
            <a:off x="5638800" y="3962400"/>
            <a:ext cx="3352800" cy="2895600"/>
          </a:xfrm>
          <a:prstGeom prst="rect">
            <a:avLst/>
          </a:prstGeom>
          <a:solidFill>
            <a:schemeClr val="accent1"/>
          </a:solidFill>
          <a:ln w="9525">
            <a:solidFill>
              <a:schemeClr val="tx1"/>
            </a:solidFill>
            <a:miter lim="800000"/>
            <a:headEnd/>
            <a:tailEnd/>
          </a:ln>
        </p:spPr>
        <p:txBody>
          <a:bodyPr wrap="none" anchor="ctr"/>
          <a:lstStyle/>
          <a:p>
            <a:pPr algn="ctr"/>
            <a:r>
              <a:rPr lang="en-US" sz="2000"/>
              <a:t>Manchus from Manchuria</a:t>
            </a:r>
          </a:p>
          <a:p>
            <a:pPr algn="ctr"/>
            <a:r>
              <a:rPr lang="en-US" sz="2000"/>
              <a:t>conquer China and</a:t>
            </a:r>
          </a:p>
          <a:p>
            <a:pPr algn="ctr"/>
            <a:r>
              <a:rPr lang="en-US" sz="2000"/>
              <a:t>establish the Qing Dynasty</a:t>
            </a:r>
          </a:p>
          <a:p>
            <a:pPr algn="ctr"/>
            <a:r>
              <a:rPr lang="en-US" sz="2000"/>
              <a:t>(1644-1906).</a:t>
            </a:r>
          </a:p>
          <a:p>
            <a:pPr algn="ctr"/>
            <a:r>
              <a:rPr lang="en-US" sz="2000"/>
              <a:t>Rule China through</a:t>
            </a:r>
          </a:p>
          <a:p>
            <a:pPr algn="ctr"/>
            <a:r>
              <a:rPr lang="en-US" sz="2000"/>
              <a:t>a period of expansion</a:t>
            </a:r>
          </a:p>
          <a:p>
            <a:pPr algn="ctr"/>
            <a:r>
              <a:rPr lang="en-US" sz="2000"/>
              <a:t>and increased contact</a:t>
            </a:r>
          </a:p>
          <a:p>
            <a:pPr algn="ctr"/>
            <a:r>
              <a:rPr lang="en-US" sz="2000"/>
              <a:t>with Europeans.</a:t>
            </a:r>
          </a:p>
          <a:p>
            <a:pPr algn="ctr"/>
            <a:endParaRPr lang="en-US" sz="2000"/>
          </a:p>
        </p:txBody>
      </p:sp>
      <p:pic>
        <p:nvPicPr>
          <p:cNvPr id="69637" name="Picture 10" descr="E000023"/>
          <p:cNvPicPr>
            <a:picLocks noChangeAspect="1" noChangeArrowheads="1"/>
          </p:cNvPicPr>
          <p:nvPr/>
        </p:nvPicPr>
        <p:blipFill>
          <a:blip r:embed="rId5"/>
          <a:srcRect/>
          <a:stretch>
            <a:fillRect/>
          </a:stretch>
        </p:blipFill>
        <p:spPr bwMode="auto">
          <a:xfrm>
            <a:off x="838200" y="3962400"/>
            <a:ext cx="3486150" cy="2057400"/>
          </a:xfrm>
          <a:prstGeom prst="rect">
            <a:avLst/>
          </a:prstGeom>
          <a:noFill/>
          <a:ln w="9525">
            <a:noFill/>
            <a:miter lim="800000"/>
            <a:headEnd/>
            <a:tailEnd/>
          </a:ln>
        </p:spPr>
      </p:pic>
      <p:pic>
        <p:nvPicPr>
          <p:cNvPr id="69638" name="Picture 12" descr="12_luckytrade_pair_a"/>
          <p:cNvPicPr>
            <a:picLocks noChangeAspect="1" noChangeArrowheads="1"/>
          </p:cNvPicPr>
          <p:nvPr/>
        </p:nvPicPr>
        <p:blipFill>
          <a:blip r:embed="rId6"/>
          <a:srcRect/>
          <a:stretch>
            <a:fillRect/>
          </a:stretch>
        </p:blipFill>
        <p:spPr bwMode="auto">
          <a:xfrm>
            <a:off x="762000" y="3878263"/>
            <a:ext cx="4038600" cy="29797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title"/>
          </p:nvPr>
        </p:nvSpPr>
        <p:spPr>
          <a:xfrm>
            <a:off x="1524000" y="0"/>
            <a:ext cx="6858000" cy="838200"/>
          </a:xfrm>
        </p:spPr>
        <p:txBody>
          <a:bodyPr/>
          <a:lstStyle/>
          <a:p>
            <a:pPr eaLnBrk="1" hangingPunct="1">
              <a:defRPr/>
            </a:pPr>
            <a:r>
              <a:rPr smtClean="0"/>
              <a:t>The Humiliation of China</a:t>
            </a:r>
          </a:p>
        </p:txBody>
      </p:sp>
      <p:sp>
        <p:nvSpPr>
          <p:cNvPr id="70659" name="Rectangle 8"/>
          <p:cNvSpPr>
            <a:spLocks noChangeArrowheads="1"/>
          </p:cNvSpPr>
          <p:nvPr/>
        </p:nvSpPr>
        <p:spPr bwMode="auto">
          <a:xfrm>
            <a:off x="228600" y="2667000"/>
            <a:ext cx="2895600" cy="1447800"/>
          </a:xfrm>
          <a:prstGeom prst="rect">
            <a:avLst/>
          </a:prstGeom>
          <a:solidFill>
            <a:schemeClr val="accent1"/>
          </a:solidFill>
          <a:ln w="9525">
            <a:solidFill>
              <a:schemeClr val="tx1"/>
            </a:solidFill>
            <a:miter lim="800000"/>
            <a:headEnd/>
            <a:tailEnd/>
          </a:ln>
        </p:spPr>
        <p:txBody>
          <a:bodyPr wrap="none" anchor="ctr"/>
          <a:lstStyle/>
          <a:p>
            <a:pPr algn="ctr"/>
            <a:r>
              <a:rPr lang="en-US" sz="2000"/>
              <a:t>In 1838, this Chinese policy</a:t>
            </a:r>
          </a:p>
          <a:p>
            <a:pPr algn="ctr"/>
            <a:r>
              <a:rPr lang="en-US" sz="2000"/>
              <a:t>led to war as the Chinese</a:t>
            </a:r>
          </a:p>
          <a:p>
            <a:pPr algn="ctr"/>
            <a:r>
              <a:rPr lang="en-US" sz="2000"/>
              <a:t>attempted to ban the sale</a:t>
            </a:r>
          </a:p>
          <a:p>
            <a:pPr algn="ctr"/>
            <a:r>
              <a:rPr lang="en-US" sz="2000"/>
              <a:t>of British opium in China.</a:t>
            </a:r>
          </a:p>
        </p:txBody>
      </p:sp>
      <p:sp>
        <p:nvSpPr>
          <p:cNvPr id="70660" name="Rectangle 10"/>
          <p:cNvSpPr>
            <a:spLocks noChangeArrowheads="1"/>
          </p:cNvSpPr>
          <p:nvPr/>
        </p:nvSpPr>
        <p:spPr bwMode="auto">
          <a:xfrm>
            <a:off x="228600" y="838200"/>
            <a:ext cx="3352800" cy="1600200"/>
          </a:xfrm>
          <a:prstGeom prst="rect">
            <a:avLst/>
          </a:prstGeom>
          <a:solidFill>
            <a:schemeClr val="accent1"/>
          </a:solidFill>
          <a:ln w="9525">
            <a:solidFill>
              <a:schemeClr val="tx1"/>
            </a:solidFill>
            <a:miter lim="800000"/>
            <a:headEnd/>
            <a:tailEnd/>
          </a:ln>
        </p:spPr>
        <p:txBody>
          <a:bodyPr wrap="none" anchor="ctr"/>
          <a:lstStyle/>
          <a:p>
            <a:pPr algn="ctr"/>
            <a:r>
              <a:rPr lang="en-US" sz="2000"/>
              <a:t>As Europeans showed up</a:t>
            </a:r>
          </a:p>
          <a:p>
            <a:pPr algn="ctr"/>
            <a:r>
              <a:rPr lang="en-US" sz="2000"/>
              <a:t>in China, the Qing attempted to </a:t>
            </a:r>
          </a:p>
          <a:p>
            <a:pPr algn="ctr"/>
            <a:r>
              <a:rPr lang="en-US" sz="2000"/>
              <a:t>limit European influence and</a:t>
            </a:r>
          </a:p>
          <a:p>
            <a:pPr algn="ctr"/>
            <a:r>
              <a:rPr lang="en-US" sz="2000"/>
              <a:t>control by restricting trade.</a:t>
            </a:r>
          </a:p>
        </p:txBody>
      </p:sp>
      <p:sp>
        <p:nvSpPr>
          <p:cNvPr id="70661" name="Rectangle 11"/>
          <p:cNvSpPr>
            <a:spLocks noChangeArrowheads="1"/>
          </p:cNvSpPr>
          <p:nvPr/>
        </p:nvSpPr>
        <p:spPr bwMode="auto">
          <a:xfrm>
            <a:off x="228600" y="4343400"/>
            <a:ext cx="3124200" cy="2209800"/>
          </a:xfrm>
          <a:prstGeom prst="rect">
            <a:avLst/>
          </a:prstGeom>
          <a:solidFill>
            <a:schemeClr val="accent1"/>
          </a:solidFill>
          <a:ln w="9525">
            <a:solidFill>
              <a:schemeClr val="tx1"/>
            </a:solidFill>
            <a:miter lim="800000"/>
            <a:headEnd/>
            <a:tailEnd/>
          </a:ln>
        </p:spPr>
        <p:txBody>
          <a:bodyPr wrap="none" anchor="ctr"/>
          <a:lstStyle/>
          <a:p>
            <a:pPr algn="ctr"/>
            <a:r>
              <a:rPr lang="en-US"/>
              <a:t>The Opium Wars </a:t>
            </a:r>
          </a:p>
          <a:p>
            <a:pPr algn="ctr"/>
            <a:r>
              <a:rPr lang="en-US"/>
              <a:t>(1838-1842)</a:t>
            </a:r>
          </a:p>
          <a:p>
            <a:pPr algn="ctr"/>
            <a:r>
              <a:rPr lang="en-US"/>
              <a:t>led to military defeat</a:t>
            </a:r>
          </a:p>
          <a:p>
            <a:pPr algn="ctr"/>
            <a:r>
              <a:rPr lang="en-US"/>
              <a:t>for China and the </a:t>
            </a:r>
          </a:p>
          <a:p>
            <a:pPr algn="ctr"/>
            <a:r>
              <a:rPr lang="en-US"/>
              <a:t>signing of humiliating</a:t>
            </a:r>
          </a:p>
          <a:p>
            <a:pPr algn="ctr"/>
            <a:r>
              <a:rPr lang="en-US"/>
              <a:t>treaties</a:t>
            </a:r>
          </a:p>
        </p:txBody>
      </p:sp>
      <p:sp>
        <p:nvSpPr>
          <p:cNvPr id="70662" name="Rectangle 12"/>
          <p:cNvSpPr>
            <a:spLocks noChangeArrowheads="1"/>
          </p:cNvSpPr>
          <p:nvPr/>
        </p:nvSpPr>
        <p:spPr bwMode="auto">
          <a:xfrm>
            <a:off x="3657600" y="4572000"/>
            <a:ext cx="5029200" cy="2057400"/>
          </a:xfrm>
          <a:prstGeom prst="rect">
            <a:avLst/>
          </a:prstGeom>
          <a:solidFill>
            <a:schemeClr val="accent1"/>
          </a:solidFill>
          <a:ln w="9525">
            <a:solidFill>
              <a:schemeClr val="tx1"/>
            </a:solidFill>
            <a:miter lim="800000"/>
            <a:headEnd/>
            <a:tailEnd/>
          </a:ln>
        </p:spPr>
        <p:txBody>
          <a:bodyPr wrap="none" anchor="ctr"/>
          <a:lstStyle/>
          <a:p>
            <a:pPr marL="457200" indent="-457200" algn="ctr"/>
            <a:r>
              <a:rPr lang="en-US"/>
              <a:t>Opium Treaties demanded:</a:t>
            </a:r>
          </a:p>
          <a:p>
            <a:pPr marL="457200" indent="-457200" algn="ctr">
              <a:buFontTx/>
              <a:buAutoNum type="arabicPeriod"/>
            </a:pPr>
            <a:r>
              <a:rPr lang="en-US"/>
              <a:t>China pay for the war</a:t>
            </a:r>
          </a:p>
          <a:p>
            <a:pPr marL="457200" indent="-457200" algn="ctr"/>
            <a:r>
              <a:rPr lang="en-US"/>
              <a:t>2. Unrestricted European access to ports</a:t>
            </a:r>
          </a:p>
          <a:p>
            <a:pPr marL="457200" indent="-457200" algn="ctr">
              <a:buFontTx/>
              <a:buAutoNum type="arabicPeriod" startAt="3"/>
            </a:pPr>
            <a:r>
              <a:rPr lang="en-US"/>
              <a:t>Island of Hong Kong goes to British</a:t>
            </a:r>
          </a:p>
          <a:p>
            <a:pPr marL="457200" indent="-457200" algn="ctr">
              <a:buFontTx/>
              <a:buAutoNum type="arabicPeriod" startAt="3"/>
            </a:pPr>
            <a:r>
              <a:rPr lang="en-US"/>
              <a:t>All Chinese documents to be written in English</a:t>
            </a:r>
          </a:p>
          <a:p>
            <a:pPr marL="457200" indent="-457200" algn="ctr">
              <a:buFontTx/>
              <a:buAutoNum type="arabicPeriod" startAt="3"/>
            </a:pPr>
            <a:r>
              <a:rPr lang="en-US"/>
              <a:t>British warships have unlimited access to</a:t>
            </a:r>
          </a:p>
          <a:p>
            <a:pPr marL="457200" indent="-457200" algn="ctr"/>
            <a:r>
              <a:rPr lang="en-US"/>
              <a:t>all navigable river in China</a:t>
            </a:r>
          </a:p>
        </p:txBody>
      </p:sp>
      <p:pic>
        <p:nvPicPr>
          <p:cNvPr id="70663" name="Picture 14" descr="link"/>
          <p:cNvPicPr>
            <a:picLocks noChangeAspect="1" noChangeArrowheads="1"/>
          </p:cNvPicPr>
          <p:nvPr/>
        </p:nvPicPr>
        <p:blipFill>
          <a:blip r:embed="rId3"/>
          <a:srcRect/>
          <a:stretch>
            <a:fillRect/>
          </a:stretch>
        </p:blipFill>
        <p:spPr bwMode="auto">
          <a:xfrm>
            <a:off x="3733800" y="838200"/>
            <a:ext cx="4743450" cy="3486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Content Placeholder 1"/>
          <p:cNvSpPr>
            <a:spLocks noGrp="1"/>
          </p:cNvSpPr>
          <p:nvPr>
            <p:ph idx="1"/>
          </p:nvPr>
        </p:nvSpPr>
        <p:spPr>
          <a:xfrm>
            <a:off x="381000" y="1524000"/>
            <a:ext cx="4114800" cy="4572000"/>
          </a:xfrm>
        </p:spPr>
        <p:txBody>
          <a:bodyPr>
            <a:normAutofit fontScale="92500" lnSpcReduction="20000"/>
          </a:bodyPr>
          <a:lstStyle/>
          <a:p>
            <a:pPr eaLnBrk="1" hangingPunct="1"/>
            <a:r>
              <a:rPr lang="en-US" smtClean="0"/>
              <a:t>The Shang Dynasty ruled China from around 1500 B.C.E. until 1100 B.C.E. During this 400 year period of history, Chinese tradition states that thirty separate kings ruled from a succession of seven different capitals. </a:t>
            </a:r>
          </a:p>
        </p:txBody>
      </p:sp>
      <p:sp>
        <p:nvSpPr>
          <p:cNvPr id="3" name="Title 2"/>
          <p:cNvSpPr>
            <a:spLocks noGrp="1"/>
          </p:cNvSpPr>
          <p:nvPr>
            <p:ph type="title"/>
          </p:nvPr>
        </p:nvSpPr>
        <p:spPr/>
        <p:txBody>
          <a:bodyPr/>
          <a:lstStyle/>
          <a:p>
            <a:pPr eaLnBrk="1" fontAlgn="auto" hangingPunct="1">
              <a:spcAft>
                <a:spcPts val="0"/>
              </a:spcAft>
              <a:defRPr/>
            </a:pPr>
            <a:r>
              <a:rPr dirty="0" smtClean="0"/>
              <a:t>Shang Rule: 1500 – 1100 B.C.E.</a:t>
            </a:r>
            <a:endParaRPr dirty="0"/>
          </a:p>
        </p:txBody>
      </p:sp>
      <p:pic>
        <p:nvPicPr>
          <p:cNvPr id="16388" name="Picture 4" descr="http://4.bp.blogspot.com/_7VoBwxl0vQw/R5_rw2CHLOI/AAAAAAAAABk/ggfrcBguHcM/s320/ShangDynasty.gif"/>
          <p:cNvPicPr>
            <a:picLocks noChangeAspect="1" noChangeArrowheads="1"/>
          </p:cNvPicPr>
          <p:nvPr/>
        </p:nvPicPr>
        <p:blipFill>
          <a:blip r:embed="rId2"/>
          <a:srcRect/>
          <a:stretch>
            <a:fillRect/>
          </a:stretch>
        </p:blipFill>
        <p:spPr bwMode="auto">
          <a:xfrm>
            <a:off x="4495800" y="1665288"/>
            <a:ext cx="4114800" cy="39735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Content Placeholder 1"/>
          <p:cNvSpPr>
            <a:spLocks noGrp="1"/>
          </p:cNvSpPr>
          <p:nvPr>
            <p:ph idx="1"/>
          </p:nvPr>
        </p:nvSpPr>
        <p:spPr>
          <a:xfrm>
            <a:off x="381000" y="1524000"/>
            <a:ext cx="4038600" cy="4572000"/>
          </a:xfrm>
        </p:spPr>
        <p:txBody>
          <a:bodyPr>
            <a:normAutofit fontScale="92500" lnSpcReduction="20000"/>
          </a:bodyPr>
          <a:lstStyle/>
          <a:p>
            <a:pPr eaLnBrk="1" hangingPunct="1"/>
            <a:r>
              <a:rPr lang="en-US" smtClean="0"/>
              <a:t>One of the most important contributions made during the period that the Shang Dynasty ruled China was the invention of writing. The earliest written records found in China come from this time period.</a:t>
            </a:r>
          </a:p>
        </p:txBody>
      </p:sp>
      <p:sp>
        <p:nvSpPr>
          <p:cNvPr id="3" name="Title 2"/>
          <p:cNvSpPr>
            <a:spLocks noGrp="1"/>
          </p:cNvSpPr>
          <p:nvPr>
            <p:ph type="title"/>
          </p:nvPr>
        </p:nvSpPr>
        <p:spPr/>
        <p:txBody>
          <a:bodyPr/>
          <a:lstStyle/>
          <a:p>
            <a:pPr eaLnBrk="1" fontAlgn="auto" hangingPunct="1">
              <a:spcAft>
                <a:spcPts val="0"/>
              </a:spcAft>
              <a:defRPr/>
            </a:pPr>
            <a:r>
              <a:rPr dirty="0" smtClean="0"/>
              <a:t>Invention of Writing</a:t>
            </a:r>
            <a:endParaRPr dirty="0"/>
          </a:p>
        </p:txBody>
      </p:sp>
      <p:pic>
        <p:nvPicPr>
          <p:cNvPr id="17412" name="Picture 4" descr="http://dfludd.com/images/writing2_clip_image003_0000.gif"/>
          <p:cNvPicPr>
            <a:picLocks noChangeAspect="1" noChangeArrowheads="1"/>
          </p:cNvPicPr>
          <p:nvPr/>
        </p:nvPicPr>
        <p:blipFill>
          <a:blip r:embed="rId2"/>
          <a:srcRect/>
          <a:stretch>
            <a:fillRect/>
          </a:stretch>
        </p:blipFill>
        <p:spPr bwMode="auto">
          <a:xfrm>
            <a:off x="4419600" y="1676400"/>
            <a:ext cx="4318000" cy="3733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3" descr="shang_dynasty_map1"/>
          <p:cNvPicPr>
            <a:picLocks noChangeAspect="1" noChangeArrowheads="1"/>
          </p:cNvPicPr>
          <p:nvPr/>
        </p:nvPicPr>
        <p:blipFill>
          <a:blip r:embed="rId3"/>
          <a:srcRect/>
          <a:stretch>
            <a:fillRect/>
          </a:stretch>
        </p:blipFill>
        <p:spPr bwMode="auto">
          <a:xfrm>
            <a:off x="2895600" y="1219200"/>
            <a:ext cx="5334000" cy="3741738"/>
          </a:xfrm>
          <a:prstGeom prst="rect">
            <a:avLst/>
          </a:prstGeom>
          <a:noFill/>
          <a:ln w="9525">
            <a:noFill/>
            <a:miter lim="800000"/>
            <a:headEnd/>
            <a:tailEnd/>
          </a:ln>
        </p:spPr>
      </p:pic>
      <p:sp>
        <p:nvSpPr>
          <p:cNvPr id="18435" name="Rectangle 4"/>
          <p:cNvSpPr>
            <a:spLocks noChangeArrowheads="1"/>
          </p:cNvSpPr>
          <p:nvPr/>
        </p:nvSpPr>
        <p:spPr bwMode="auto">
          <a:xfrm>
            <a:off x="533400" y="0"/>
            <a:ext cx="7543800" cy="1066800"/>
          </a:xfrm>
          <a:prstGeom prst="rect">
            <a:avLst/>
          </a:prstGeom>
          <a:solidFill>
            <a:schemeClr val="accent1"/>
          </a:solidFill>
          <a:ln w="9525">
            <a:solidFill>
              <a:schemeClr val="tx1"/>
            </a:solidFill>
            <a:miter lim="800000"/>
            <a:headEnd/>
            <a:tailEnd/>
          </a:ln>
        </p:spPr>
        <p:txBody>
          <a:bodyPr wrap="none" anchor="ctr"/>
          <a:lstStyle/>
          <a:p>
            <a:pPr algn="ctr"/>
            <a:r>
              <a:rPr lang="en-US" sz="3200"/>
              <a:t>Shang Dynasty (1532-1027 BCE)</a:t>
            </a:r>
          </a:p>
          <a:p>
            <a:pPr algn="ctr"/>
            <a:r>
              <a:rPr lang="en-US" sz="3200"/>
              <a:t>Begins civilization in China</a:t>
            </a:r>
          </a:p>
        </p:txBody>
      </p:sp>
      <p:pic>
        <p:nvPicPr>
          <p:cNvPr id="18436" name="Picture 6" descr="1245326ShangTang"/>
          <p:cNvPicPr>
            <a:picLocks noChangeAspect="1" noChangeArrowheads="1"/>
          </p:cNvPicPr>
          <p:nvPr/>
        </p:nvPicPr>
        <p:blipFill>
          <a:blip r:embed="rId4"/>
          <a:srcRect/>
          <a:stretch>
            <a:fillRect/>
          </a:stretch>
        </p:blipFill>
        <p:spPr bwMode="auto">
          <a:xfrm>
            <a:off x="304800" y="1219200"/>
            <a:ext cx="2274888" cy="3657600"/>
          </a:xfrm>
          <a:prstGeom prst="rect">
            <a:avLst/>
          </a:prstGeom>
          <a:noFill/>
          <a:ln w="9525">
            <a:noFill/>
            <a:miter lim="800000"/>
            <a:headEnd/>
            <a:tailEnd/>
          </a:ln>
        </p:spPr>
      </p:pic>
      <p:pic>
        <p:nvPicPr>
          <p:cNvPr id="18437" name="Picture 8" descr="shng-ora"/>
          <p:cNvPicPr>
            <a:picLocks noChangeAspect="1" noChangeArrowheads="1"/>
          </p:cNvPicPr>
          <p:nvPr/>
        </p:nvPicPr>
        <p:blipFill>
          <a:blip r:embed="rId5"/>
          <a:srcRect/>
          <a:stretch>
            <a:fillRect/>
          </a:stretch>
        </p:blipFill>
        <p:spPr bwMode="auto">
          <a:xfrm>
            <a:off x="2895600" y="5029200"/>
            <a:ext cx="2743200" cy="1685925"/>
          </a:xfrm>
          <a:prstGeom prst="rect">
            <a:avLst/>
          </a:prstGeom>
          <a:noFill/>
          <a:ln w="9525">
            <a:noFill/>
            <a:miter lim="800000"/>
            <a:headEnd/>
            <a:tailEnd/>
          </a:ln>
        </p:spPr>
      </p:pic>
      <p:pic>
        <p:nvPicPr>
          <p:cNvPr id="18438" name="Picture 10" descr="China"/>
          <p:cNvPicPr>
            <a:picLocks noChangeAspect="1" noChangeArrowheads="1"/>
          </p:cNvPicPr>
          <p:nvPr/>
        </p:nvPicPr>
        <p:blipFill>
          <a:blip r:embed="rId6"/>
          <a:srcRect/>
          <a:stretch>
            <a:fillRect/>
          </a:stretch>
        </p:blipFill>
        <p:spPr bwMode="auto">
          <a:xfrm>
            <a:off x="5867400" y="5100638"/>
            <a:ext cx="2859088" cy="1757362"/>
          </a:xfrm>
          <a:prstGeom prst="rect">
            <a:avLst/>
          </a:prstGeom>
          <a:noFill/>
          <a:ln w="9525">
            <a:noFill/>
            <a:miter lim="800000"/>
            <a:headEnd/>
            <a:tailEnd/>
          </a:ln>
        </p:spPr>
      </p:pic>
      <p:pic>
        <p:nvPicPr>
          <p:cNvPr id="18439" name="Picture 12" descr="guang_wine_vessel"/>
          <p:cNvPicPr>
            <a:picLocks noChangeAspect="1" noChangeArrowheads="1"/>
          </p:cNvPicPr>
          <p:nvPr/>
        </p:nvPicPr>
        <p:blipFill>
          <a:blip r:embed="rId7"/>
          <a:srcRect/>
          <a:stretch>
            <a:fillRect/>
          </a:stretch>
        </p:blipFill>
        <p:spPr bwMode="auto">
          <a:xfrm>
            <a:off x="457200" y="4953000"/>
            <a:ext cx="1905000" cy="1781175"/>
          </a:xfrm>
          <a:prstGeom prst="rect">
            <a:avLst/>
          </a:prstGeom>
          <a:noFill/>
          <a:ln w="9525">
            <a:noFill/>
            <a:miter lim="800000"/>
            <a:headEnd/>
            <a:tailEnd/>
          </a:ln>
        </p:spPr>
      </p:pic>
      <p:sp>
        <p:nvSpPr>
          <p:cNvPr id="18440" name="Rectangle 13"/>
          <p:cNvSpPr>
            <a:spLocks noChangeArrowheads="1"/>
          </p:cNvSpPr>
          <p:nvPr/>
        </p:nvSpPr>
        <p:spPr bwMode="auto">
          <a:xfrm>
            <a:off x="304800" y="4953000"/>
            <a:ext cx="2286000" cy="1905000"/>
          </a:xfrm>
          <a:prstGeom prst="rect">
            <a:avLst/>
          </a:prstGeom>
          <a:solidFill>
            <a:schemeClr val="accent1"/>
          </a:solidFill>
          <a:ln w="9525">
            <a:solidFill>
              <a:schemeClr val="tx1"/>
            </a:solidFill>
            <a:miter lim="800000"/>
            <a:headEnd/>
            <a:tailEnd/>
          </a:ln>
        </p:spPr>
        <p:txBody>
          <a:bodyPr wrap="none" anchor="ctr"/>
          <a:lstStyle/>
          <a:p>
            <a:pPr algn="ctr"/>
            <a:r>
              <a:rPr lang="en-US"/>
              <a:t>The earliest written</a:t>
            </a:r>
          </a:p>
          <a:p>
            <a:pPr algn="ctr"/>
            <a:r>
              <a:rPr lang="en-US"/>
              <a:t>records from China</a:t>
            </a:r>
          </a:p>
          <a:p>
            <a:pPr algn="ctr"/>
            <a:r>
              <a:rPr lang="en-US"/>
              <a:t>were recorded on </a:t>
            </a:r>
          </a:p>
          <a:p>
            <a:pPr algn="ctr"/>
            <a:r>
              <a:rPr lang="en-US"/>
              <a:t>Oracle Bones during</a:t>
            </a:r>
          </a:p>
          <a:p>
            <a:pPr algn="ctr"/>
            <a:r>
              <a:rPr lang="en-US"/>
              <a:t>this period</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467600" cy="1417638"/>
          </a:xfrm>
        </p:spPr>
        <p:txBody>
          <a:bodyPr wrap="square" lIns="91440" tIns="45720" rIns="91440" bIns="45720" numCol="1" compatLnSpc="1">
            <a:prstTxWarp prst="textNoShape">
              <a:avLst/>
            </a:prstTxWarp>
            <a:normAutofit/>
          </a:bodyPr>
          <a:lstStyle/>
          <a:p>
            <a:pPr>
              <a:defRPr/>
            </a:pPr>
            <a:r>
              <a:rPr sz="4000" b="1" dirty="0" smtClean="0">
                <a:solidFill>
                  <a:srgbClr val="B32C16"/>
                </a:solidFill>
              </a:rPr>
              <a:t>ZHOU (A.K.A. CHOU) DYNASTY</a:t>
            </a:r>
            <a:r>
              <a:rPr dirty="0" smtClean="0"/>
              <a:t/>
            </a:r>
            <a:br>
              <a:rPr dirty="0" smtClean="0"/>
            </a:br>
            <a:r>
              <a:rPr dirty="0" smtClean="0"/>
              <a:t>(1045-256 BCE)</a:t>
            </a:r>
          </a:p>
        </p:txBody>
      </p:sp>
      <p:sp>
        <p:nvSpPr>
          <p:cNvPr id="19459" name="Content Placeholder 2"/>
          <p:cNvSpPr>
            <a:spLocks noGrp="1"/>
          </p:cNvSpPr>
          <p:nvPr>
            <p:ph sz="quarter" idx="1"/>
          </p:nvPr>
        </p:nvSpPr>
        <p:spPr>
          <a:xfrm>
            <a:off x="457200" y="1600200"/>
            <a:ext cx="7467600" cy="4873625"/>
          </a:xfrm>
        </p:spPr>
        <p:txBody>
          <a:bodyPr/>
          <a:lstStyle/>
          <a:p>
            <a:r>
              <a:rPr lang="en-US" sz="3600" smtClean="0"/>
              <a:t>Invaded China from the northwest</a:t>
            </a:r>
          </a:p>
          <a:p>
            <a:r>
              <a:rPr lang="en-US" sz="3600" smtClean="0"/>
              <a:t>Set up a loose central government</a:t>
            </a:r>
          </a:p>
          <a:p>
            <a:r>
              <a:rPr lang="en-US" sz="3600" smtClean="0"/>
              <a:t>Feudal power held by strong nobles</a:t>
            </a:r>
          </a:p>
          <a:p>
            <a:pPr>
              <a:buFont typeface="Wingdings" pitchFamily="2" charset="2"/>
              <a:buNone/>
            </a:pPr>
            <a:endParaRPr lang="en-US" sz="3600" smtClean="0"/>
          </a:p>
          <a:p>
            <a:r>
              <a:rPr lang="en-US" sz="3600" smtClean="0"/>
              <a:t>Philosophers</a:t>
            </a:r>
          </a:p>
          <a:p>
            <a:pPr lvl="1"/>
            <a:r>
              <a:rPr lang="en-US" sz="3600" smtClean="0"/>
              <a:t>Confucius</a:t>
            </a:r>
          </a:p>
          <a:p>
            <a:pPr lvl="1"/>
            <a:r>
              <a:rPr lang="en-US" sz="3600" smtClean="0"/>
              <a:t>Mencius (his follower)</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TotalTime>
  <Words>2443</Words>
  <Application>Microsoft Office PowerPoint</Application>
  <PresentationFormat>On-screen Show (4:3)</PresentationFormat>
  <Paragraphs>290</Paragraphs>
  <Slides>59</Slides>
  <Notes>16</Notes>
  <HiddenSlides>0</HiddenSlides>
  <MMClips>0</MMClips>
  <ScaleCrop>false</ScaleCrop>
  <HeadingPairs>
    <vt:vector size="4" baseType="variant">
      <vt:variant>
        <vt:lpstr>Theme</vt:lpstr>
      </vt:variant>
      <vt:variant>
        <vt:i4>1</vt:i4>
      </vt:variant>
      <vt:variant>
        <vt:lpstr>Slide Titles</vt:lpstr>
      </vt:variant>
      <vt:variant>
        <vt:i4>59</vt:i4>
      </vt:variant>
    </vt:vector>
  </HeadingPairs>
  <TitlesOfParts>
    <vt:vector size="60" baseType="lpstr">
      <vt:lpstr>Office Theme</vt:lpstr>
      <vt:lpstr>Dynasties of China</vt:lpstr>
      <vt:lpstr>XIA (A.K.A. HSIA) DYNASTY (CA. 2070-CA. 1600 BCE)</vt:lpstr>
      <vt:lpstr>Xia Dynasty</vt:lpstr>
      <vt:lpstr>SHANG DYNASTY (CA. 1600-1046 BCE)</vt:lpstr>
      <vt:lpstr>The Shang Dynasty</vt:lpstr>
      <vt:lpstr>Shang Rule: 1500 – 1100 B.C.E.</vt:lpstr>
      <vt:lpstr>Invention of Writing</vt:lpstr>
      <vt:lpstr>Slide 8</vt:lpstr>
      <vt:lpstr>ZHOU (A.K.A. CHOU) DYNASTY (1045-256 BCE)</vt:lpstr>
      <vt:lpstr>Slide 10</vt:lpstr>
      <vt:lpstr>The Zhou Dynasty</vt:lpstr>
      <vt:lpstr>Zhou Expansion</vt:lpstr>
      <vt:lpstr>Zhou Regional Rulers</vt:lpstr>
      <vt:lpstr>Noblemen Grew in Power</vt:lpstr>
      <vt:lpstr>Zhou Dynasty Overthrown</vt:lpstr>
      <vt:lpstr>EQ: What contributions did the Qin (chin) and Han Dynasties give to Chinese civilization?</vt:lpstr>
      <vt:lpstr>QIN (A.K.A. CHIN) DYNASTY (221-206 BCE)</vt:lpstr>
      <vt:lpstr>The Qin Dynasty</vt:lpstr>
      <vt:lpstr>“China”: Derivative of “Qin”</vt:lpstr>
      <vt:lpstr>Slide 20</vt:lpstr>
      <vt:lpstr>Qin Shihuangd</vt:lpstr>
      <vt:lpstr>Centralization of Authority</vt:lpstr>
      <vt:lpstr>Written Laws</vt:lpstr>
      <vt:lpstr>Qin Building Projects</vt:lpstr>
      <vt:lpstr>The Great Wall of China</vt:lpstr>
      <vt:lpstr>Peasant Labor</vt:lpstr>
      <vt:lpstr>HAN DYNASTY (206-220 CE)</vt:lpstr>
      <vt:lpstr>The Han Dynasty</vt:lpstr>
      <vt:lpstr>Slide 29</vt:lpstr>
      <vt:lpstr>Mandate of Heaven</vt:lpstr>
      <vt:lpstr>Four Hundred Year Rule</vt:lpstr>
      <vt:lpstr>Isolated from Rest of the World</vt:lpstr>
      <vt:lpstr>Chinese Exploration</vt:lpstr>
      <vt:lpstr>Attacked by Nomadic Tribes</vt:lpstr>
      <vt:lpstr>Wudi Aspires to Trade with West</vt:lpstr>
      <vt:lpstr>The Silk Road</vt:lpstr>
      <vt:lpstr>Trails, Roads, Bridges</vt:lpstr>
      <vt:lpstr>Expansion of Trade</vt:lpstr>
      <vt:lpstr>Pax Sinica </vt:lpstr>
      <vt:lpstr>Food Reserves</vt:lpstr>
      <vt:lpstr>Merit-Based Appointments</vt:lpstr>
      <vt:lpstr>The End of the Han Dynasty </vt:lpstr>
      <vt:lpstr>Slide 43</vt:lpstr>
      <vt:lpstr>Slide 44</vt:lpstr>
      <vt:lpstr>TANG DYNASTY (618-906 CE)</vt:lpstr>
      <vt:lpstr>Slide 46</vt:lpstr>
      <vt:lpstr>SONG (A.K.A. SUNG) DYNASTY (960-1279)</vt:lpstr>
      <vt:lpstr>Slide 48</vt:lpstr>
      <vt:lpstr>Slide 49</vt:lpstr>
      <vt:lpstr>Slide 50</vt:lpstr>
      <vt:lpstr>MONGOL RULE (1259-1368)</vt:lpstr>
      <vt:lpstr>Slide 52</vt:lpstr>
      <vt:lpstr>Slide 53</vt:lpstr>
      <vt:lpstr>MING DYNASTY (1368-1644)</vt:lpstr>
      <vt:lpstr>Slide 55</vt:lpstr>
      <vt:lpstr>Slide 56</vt:lpstr>
      <vt:lpstr>QING DYNASTY (MANCHU RULE) (1644-1912)</vt:lpstr>
      <vt:lpstr>Slide 58</vt:lpstr>
      <vt:lpstr>The Humiliation of China</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Dynasties of China</dc:title>
  <dc:creator>user</dc:creator>
  <cp:lastModifiedBy>user</cp:lastModifiedBy>
  <cp:revision>1</cp:revision>
  <dcterms:created xsi:type="dcterms:W3CDTF">2014-09-02T23:25:26Z</dcterms:created>
  <dcterms:modified xsi:type="dcterms:W3CDTF">2014-09-02T23:29:41Z</dcterms:modified>
</cp:coreProperties>
</file>