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61E45-D894-496D-A36A-18CC1ED4000C}" type="doc">
      <dgm:prSet loTypeId="urn:microsoft.com/office/officeart/2005/8/layout/defaul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A7C6E1BF-8B80-4E35-A73E-8275A3CB6DDF}">
      <dgm:prSet phldrT="[Text]"/>
      <dgm:spPr/>
      <dgm:t>
        <a:bodyPr/>
        <a:lstStyle/>
        <a:p>
          <a:r>
            <a:rPr lang="en-US" dirty="0" smtClean="0"/>
            <a:t>Capital for investing in the means of production</a:t>
          </a:r>
          <a:endParaRPr lang="en-US" dirty="0"/>
        </a:p>
      </dgm:t>
    </dgm:pt>
    <dgm:pt modelId="{574069E7-9D53-4603-8B30-22A754645AE9}" type="parTrans" cxnId="{3B486D5D-5A67-40AA-AD67-1E98489FFFCF}">
      <dgm:prSet/>
      <dgm:spPr/>
      <dgm:t>
        <a:bodyPr/>
        <a:lstStyle/>
        <a:p>
          <a:endParaRPr lang="en-US"/>
        </a:p>
      </dgm:t>
    </dgm:pt>
    <dgm:pt modelId="{5DC40433-7285-4AB4-957F-9FF6A3B2F243}" type="sibTrans" cxnId="{3B486D5D-5A67-40AA-AD67-1E98489FFFCF}">
      <dgm:prSet/>
      <dgm:spPr/>
      <dgm:t>
        <a:bodyPr/>
        <a:lstStyle/>
        <a:p>
          <a:endParaRPr lang="en-US"/>
        </a:p>
      </dgm:t>
    </dgm:pt>
    <dgm:pt modelId="{BF707EC0-F978-4161-B5B1-69BBEF942F54}">
      <dgm:prSet phldrT="[Text]"/>
      <dgm:spPr/>
      <dgm:t>
        <a:bodyPr/>
        <a:lstStyle/>
        <a:p>
          <a:r>
            <a:rPr lang="en-US" dirty="0" smtClean="0"/>
            <a:t>Colonies and Markets for manufactured goods</a:t>
          </a:r>
          <a:endParaRPr lang="en-US" dirty="0"/>
        </a:p>
      </dgm:t>
    </dgm:pt>
    <dgm:pt modelId="{AEE71365-3984-43AD-83C0-8943CC0B70FD}" type="parTrans" cxnId="{503067CB-FD01-48D6-AA3C-A7420E8DCF48}">
      <dgm:prSet/>
      <dgm:spPr/>
      <dgm:t>
        <a:bodyPr/>
        <a:lstStyle/>
        <a:p>
          <a:endParaRPr lang="en-US"/>
        </a:p>
      </dgm:t>
    </dgm:pt>
    <dgm:pt modelId="{27C9D065-889A-49EF-8872-B076CD8268DF}" type="sibTrans" cxnId="{503067CB-FD01-48D6-AA3C-A7420E8DCF48}">
      <dgm:prSet/>
      <dgm:spPr/>
      <dgm:t>
        <a:bodyPr/>
        <a:lstStyle/>
        <a:p>
          <a:endParaRPr lang="en-US"/>
        </a:p>
      </dgm:t>
    </dgm:pt>
    <dgm:pt modelId="{F03D5F7E-5814-47D5-865D-3F1942F15A6F}">
      <dgm:prSet phldrT="[Text]"/>
      <dgm:spPr/>
      <dgm:t>
        <a:bodyPr/>
        <a:lstStyle/>
        <a:p>
          <a:r>
            <a:rPr lang="en-US" dirty="0" smtClean="0"/>
            <a:t>Raw materials for production</a:t>
          </a:r>
          <a:endParaRPr lang="en-US" dirty="0"/>
        </a:p>
      </dgm:t>
    </dgm:pt>
    <dgm:pt modelId="{FE4D526B-131C-4842-8CB7-5CF54EA96836}" type="parTrans" cxnId="{BDE4FC31-6301-464A-BBB5-64C8A1B7986B}">
      <dgm:prSet/>
      <dgm:spPr/>
      <dgm:t>
        <a:bodyPr/>
        <a:lstStyle/>
        <a:p>
          <a:endParaRPr lang="en-US"/>
        </a:p>
      </dgm:t>
    </dgm:pt>
    <dgm:pt modelId="{EB17530F-1618-49EF-B51D-C4EE510743B8}" type="sibTrans" cxnId="{BDE4FC31-6301-464A-BBB5-64C8A1B7986B}">
      <dgm:prSet/>
      <dgm:spPr/>
      <dgm:t>
        <a:bodyPr/>
        <a:lstStyle/>
        <a:p>
          <a:endParaRPr lang="en-US"/>
        </a:p>
      </dgm:t>
    </dgm:pt>
    <dgm:pt modelId="{188A8EE1-D7C5-4593-887A-0FE13A3547C0}">
      <dgm:prSet phldrT="[Text]"/>
      <dgm:spPr/>
      <dgm:t>
        <a:bodyPr/>
        <a:lstStyle/>
        <a:p>
          <a:r>
            <a:rPr lang="en-US" dirty="0" smtClean="0"/>
            <a:t>Workers</a:t>
          </a:r>
          <a:endParaRPr lang="en-US" dirty="0"/>
        </a:p>
      </dgm:t>
    </dgm:pt>
    <dgm:pt modelId="{A09EF8B3-21BB-4D0E-A7A7-3A91FAB8A481}" type="parTrans" cxnId="{1CC6026D-BE08-4406-B092-99A17E2978A6}">
      <dgm:prSet/>
      <dgm:spPr/>
      <dgm:t>
        <a:bodyPr/>
        <a:lstStyle/>
        <a:p>
          <a:endParaRPr lang="en-US"/>
        </a:p>
      </dgm:t>
    </dgm:pt>
    <dgm:pt modelId="{FB3FEF59-A9BC-444D-85A5-6CCA0521E38F}" type="sibTrans" cxnId="{1CC6026D-BE08-4406-B092-99A17E2978A6}">
      <dgm:prSet/>
      <dgm:spPr/>
      <dgm:t>
        <a:bodyPr/>
        <a:lstStyle/>
        <a:p>
          <a:endParaRPr lang="en-US"/>
        </a:p>
      </dgm:t>
    </dgm:pt>
    <dgm:pt modelId="{53D71314-2621-4A7B-9080-AB46583361B1}">
      <dgm:prSet phldrT="[Text]"/>
      <dgm:spPr/>
      <dgm:t>
        <a:bodyPr/>
        <a:lstStyle/>
        <a:p>
          <a:r>
            <a:rPr lang="en-US" dirty="0" smtClean="0"/>
            <a:t>Merchant marine</a:t>
          </a:r>
          <a:endParaRPr lang="en-US" dirty="0"/>
        </a:p>
      </dgm:t>
    </dgm:pt>
    <dgm:pt modelId="{733717E3-DD88-430C-B77F-B19E75A08909}" type="parTrans" cxnId="{633307E5-C897-4F7D-A1C6-57C69B318D19}">
      <dgm:prSet/>
      <dgm:spPr/>
      <dgm:t>
        <a:bodyPr/>
        <a:lstStyle/>
        <a:p>
          <a:endParaRPr lang="en-US"/>
        </a:p>
      </dgm:t>
    </dgm:pt>
    <dgm:pt modelId="{8E074724-BEF1-4C3C-9160-32A78095D410}" type="sibTrans" cxnId="{633307E5-C897-4F7D-A1C6-57C69B318D19}">
      <dgm:prSet/>
      <dgm:spPr/>
      <dgm:t>
        <a:bodyPr/>
        <a:lstStyle/>
        <a:p>
          <a:endParaRPr lang="en-US"/>
        </a:p>
      </dgm:t>
    </dgm:pt>
    <dgm:pt modelId="{63C718FA-7110-4A50-BEE5-3450B9EFA656}">
      <dgm:prSet phldrT="[Text]"/>
      <dgm:spPr/>
      <dgm:t>
        <a:bodyPr/>
        <a:lstStyle/>
        <a:p>
          <a:r>
            <a:rPr lang="en-US" dirty="0" smtClean="0"/>
            <a:t>Geography</a:t>
          </a:r>
          <a:endParaRPr lang="en-US" dirty="0"/>
        </a:p>
      </dgm:t>
    </dgm:pt>
    <dgm:pt modelId="{E65BABE2-5A4B-4C82-BDC4-7F8B870DA0AD}" type="parTrans" cxnId="{2EADE4E2-5185-4C68-8189-67B19D34F716}">
      <dgm:prSet/>
      <dgm:spPr/>
    </dgm:pt>
    <dgm:pt modelId="{0D56737A-2385-4AD3-8574-3B74C912B60C}" type="sibTrans" cxnId="{2EADE4E2-5185-4C68-8189-67B19D34F716}">
      <dgm:prSet/>
      <dgm:spPr/>
    </dgm:pt>
    <dgm:pt modelId="{1182B526-D188-4265-8D41-155D5D9F47A1}" type="pres">
      <dgm:prSet presAssocID="{78C61E45-D894-496D-A36A-18CC1ED400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112EFD-DA93-4695-968F-F92E45335E51}" type="pres">
      <dgm:prSet presAssocID="{A7C6E1BF-8B80-4E35-A73E-8275A3CB6DD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BC5E-F8D3-48FE-8909-6D9A1CFDC64B}" type="pres">
      <dgm:prSet presAssocID="{5DC40433-7285-4AB4-957F-9FF6A3B2F243}" presName="sibTrans" presStyleCnt="0"/>
      <dgm:spPr/>
    </dgm:pt>
    <dgm:pt modelId="{ADF66E48-D25F-4446-9847-699F80D34EAF}" type="pres">
      <dgm:prSet presAssocID="{BF707EC0-F978-4161-B5B1-69BBEF942F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E2A98-1C21-4E2D-8617-2917013AF868}" type="pres">
      <dgm:prSet presAssocID="{27C9D065-889A-49EF-8872-B076CD8268DF}" presName="sibTrans" presStyleCnt="0"/>
      <dgm:spPr/>
    </dgm:pt>
    <dgm:pt modelId="{471C50BC-4FB7-4E14-A31A-D688A21696B7}" type="pres">
      <dgm:prSet presAssocID="{F03D5F7E-5814-47D5-865D-3F1942F15A6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9D9FD-271A-46BC-BFEB-19B800924842}" type="pres">
      <dgm:prSet presAssocID="{EB17530F-1618-49EF-B51D-C4EE510743B8}" presName="sibTrans" presStyleCnt="0"/>
      <dgm:spPr/>
    </dgm:pt>
    <dgm:pt modelId="{ADDAB02D-64AC-4358-A9D9-857F769BE8BB}" type="pres">
      <dgm:prSet presAssocID="{188A8EE1-D7C5-4593-887A-0FE13A3547C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FE8CA-ACAB-475C-BAFC-083957907EBD}" type="pres">
      <dgm:prSet presAssocID="{FB3FEF59-A9BC-444D-85A5-6CCA0521E38F}" presName="sibTrans" presStyleCnt="0"/>
      <dgm:spPr/>
    </dgm:pt>
    <dgm:pt modelId="{6AC26982-5B73-41F0-97FA-0877B06EA4E6}" type="pres">
      <dgm:prSet presAssocID="{53D71314-2621-4A7B-9080-AB46583361B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60FB6-0E68-428D-89ED-09229C6D7E0C}" type="pres">
      <dgm:prSet presAssocID="{8E074724-BEF1-4C3C-9160-32A78095D410}" presName="sibTrans" presStyleCnt="0"/>
      <dgm:spPr/>
    </dgm:pt>
    <dgm:pt modelId="{0F3CA7F9-1493-4A9D-BE71-D4DED9615908}" type="pres">
      <dgm:prSet presAssocID="{63C718FA-7110-4A50-BEE5-3450B9EFA65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337707-940D-418D-91CE-68E925AA065D}" type="presOf" srcId="{A7C6E1BF-8B80-4E35-A73E-8275A3CB6DDF}" destId="{57112EFD-DA93-4695-968F-F92E45335E51}" srcOrd="0" destOrd="0" presId="urn:microsoft.com/office/officeart/2005/8/layout/default"/>
    <dgm:cxn modelId="{633307E5-C897-4F7D-A1C6-57C69B318D19}" srcId="{78C61E45-D894-496D-A36A-18CC1ED4000C}" destId="{53D71314-2621-4A7B-9080-AB46583361B1}" srcOrd="4" destOrd="0" parTransId="{733717E3-DD88-430C-B77F-B19E75A08909}" sibTransId="{8E074724-BEF1-4C3C-9160-32A78095D410}"/>
    <dgm:cxn modelId="{BDE4FC31-6301-464A-BBB5-64C8A1B7986B}" srcId="{78C61E45-D894-496D-A36A-18CC1ED4000C}" destId="{F03D5F7E-5814-47D5-865D-3F1942F15A6F}" srcOrd="2" destOrd="0" parTransId="{FE4D526B-131C-4842-8CB7-5CF54EA96836}" sibTransId="{EB17530F-1618-49EF-B51D-C4EE510743B8}"/>
    <dgm:cxn modelId="{2EADE4E2-5185-4C68-8189-67B19D34F716}" srcId="{78C61E45-D894-496D-A36A-18CC1ED4000C}" destId="{63C718FA-7110-4A50-BEE5-3450B9EFA656}" srcOrd="5" destOrd="0" parTransId="{E65BABE2-5A4B-4C82-BDC4-7F8B870DA0AD}" sibTransId="{0D56737A-2385-4AD3-8574-3B74C912B60C}"/>
    <dgm:cxn modelId="{1CC6026D-BE08-4406-B092-99A17E2978A6}" srcId="{78C61E45-D894-496D-A36A-18CC1ED4000C}" destId="{188A8EE1-D7C5-4593-887A-0FE13A3547C0}" srcOrd="3" destOrd="0" parTransId="{A09EF8B3-21BB-4D0E-A7A7-3A91FAB8A481}" sibTransId="{FB3FEF59-A9BC-444D-85A5-6CCA0521E38F}"/>
    <dgm:cxn modelId="{770DC34A-26FF-49D3-91E2-A49079B2ACED}" type="presOf" srcId="{63C718FA-7110-4A50-BEE5-3450B9EFA656}" destId="{0F3CA7F9-1493-4A9D-BE71-D4DED9615908}" srcOrd="0" destOrd="0" presId="urn:microsoft.com/office/officeart/2005/8/layout/default"/>
    <dgm:cxn modelId="{48B2E67E-C5FA-49B2-B96D-D87AE13EDFFB}" type="presOf" srcId="{188A8EE1-D7C5-4593-887A-0FE13A3547C0}" destId="{ADDAB02D-64AC-4358-A9D9-857F769BE8BB}" srcOrd="0" destOrd="0" presId="urn:microsoft.com/office/officeart/2005/8/layout/default"/>
    <dgm:cxn modelId="{3B486D5D-5A67-40AA-AD67-1E98489FFFCF}" srcId="{78C61E45-D894-496D-A36A-18CC1ED4000C}" destId="{A7C6E1BF-8B80-4E35-A73E-8275A3CB6DDF}" srcOrd="0" destOrd="0" parTransId="{574069E7-9D53-4603-8B30-22A754645AE9}" sibTransId="{5DC40433-7285-4AB4-957F-9FF6A3B2F243}"/>
    <dgm:cxn modelId="{4DB0EB85-AC7C-4FCE-8939-F1E79BA10490}" type="presOf" srcId="{78C61E45-D894-496D-A36A-18CC1ED4000C}" destId="{1182B526-D188-4265-8D41-155D5D9F47A1}" srcOrd="0" destOrd="0" presId="urn:microsoft.com/office/officeart/2005/8/layout/default"/>
    <dgm:cxn modelId="{F2B1A798-919A-4E79-97BD-8A8EAAF3059F}" type="presOf" srcId="{53D71314-2621-4A7B-9080-AB46583361B1}" destId="{6AC26982-5B73-41F0-97FA-0877B06EA4E6}" srcOrd="0" destOrd="0" presId="urn:microsoft.com/office/officeart/2005/8/layout/default"/>
    <dgm:cxn modelId="{57534F15-D03A-434C-958E-60B1161C4810}" type="presOf" srcId="{BF707EC0-F978-4161-B5B1-69BBEF942F54}" destId="{ADF66E48-D25F-4446-9847-699F80D34EAF}" srcOrd="0" destOrd="0" presId="urn:microsoft.com/office/officeart/2005/8/layout/default"/>
    <dgm:cxn modelId="{503067CB-FD01-48D6-AA3C-A7420E8DCF48}" srcId="{78C61E45-D894-496D-A36A-18CC1ED4000C}" destId="{BF707EC0-F978-4161-B5B1-69BBEF942F54}" srcOrd="1" destOrd="0" parTransId="{AEE71365-3984-43AD-83C0-8943CC0B70FD}" sibTransId="{27C9D065-889A-49EF-8872-B076CD8268DF}"/>
    <dgm:cxn modelId="{3A4A732C-5190-4D37-911A-FD4A0997AAC6}" type="presOf" srcId="{F03D5F7E-5814-47D5-865D-3F1942F15A6F}" destId="{471C50BC-4FB7-4E14-A31A-D688A21696B7}" srcOrd="0" destOrd="0" presId="urn:microsoft.com/office/officeart/2005/8/layout/default"/>
    <dgm:cxn modelId="{F5F275C1-FB6A-47CD-93B8-3F37C6491167}" type="presParOf" srcId="{1182B526-D188-4265-8D41-155D5D9F47A1}" destId="{57112EFD-DA93-4695-968F-F92E45335E51}" srcOrd="0" destOrd="0" presId="urn:microsoft.com/office/officeart/2005/8/layout/default"/>
    <dgm:cxn modelId="{B997DDD8-F933-4CE0-9109-4E6BB16D2427}" type="presParOf" srcId="{1182B526-D188-4265-8D41-155D5D9F47A1}" destId="{2A8ABC5E-F8D3-48FE-8909-6D9A1CFDC64B}" srcOrd="1" destOrd="0" presId="urn:microsoft.com/office/officeart/2005/8/layout/default"/>
    <dgm:cxn modelId="{4DA21894-E28A-41C4-9671-31693B31D8BF}" type="presParOf" srcId="{1182B526-D188-4265-8D41-155D5D9F47A1}" destId="{ADF66E48-D25F-4446-9847-699F80D34EAF}" srcOrd="2" destOrd="0" presId="urn:microsoft.com/office/officeart/2005/8/layout/default"/>
    <dgm:cxn modelId="{C3946137-4BAE-45C6-993A-BA0FFB491D63}" type="presParOf" srcId="{1182B526-D188-4265-8D41-155D5D9F47A1}" destId="{FB7E2A98-1C21-4E2D-8617-2917013AF868}" srcOrd="3" destOrd="0" presId="urn:microsoft.com/office/officeart/2005/8/layout/default"/>
    <dgm:cxn modelId="{4B8E44A8-E6BD-482D-97D8-4BFB0317B6A4}" type="presParOf" srcId="{1182B526-D188-4265-8D41-155D5D9F47A1}" destId="{471C50BC-4FB7-4E14-A31A-D688A21696B7}" srcOrd="4" destOrd="0" presId="urn:microsoft.com/office/officeart/2005/8/layout/default"/>
    <dgm:cxn modelId="{4D3065D6-7A2E-4AAC-8878-125239C26B93}" type="presParOf" srcId="{1182B526-D188-4265-8D41-155D5D9F47A1}" destId="{AB19D9FD-271A-46BC-BFEB-19B800924842}" srcOrd="5" destOrd="0" presId="urn:microsoft.com/office/officeart/2005/8/layout/default"/>
    <dgm:cxn modelId="{C816B8CF-2506-4A9F-AF15-78721535A637}" type="presParOf" srcId="{1182B526-D188-4265-8D41-155D5D9F47A1}" destId="{ADDAB02D-64AC-4358-A9D9-857F769BE8BB}" srcOrd="6" destOrd="0" presId="urn:microsoft.com/office/officeart/2005/8/layout/default"/>
    <dgm:cxn modelId="{C2504914-CDA0-4ADC-A93E-9C7931B992CA}" type="presParOf" srcId="{1182B526-D188-4265-8D41-155D5D9F47A1}" destId="{DDFFE8CA-ACAB-475C-BAFC-083957907EBD}" srcOrd="7" destOrd="0" presId="urn:microsoft.com/office/officeart/2005/8/layout/default"/>
    <dgm:cxn modelId="{AEE4C036-A6ED-43E6-A556-26C6BA84D288}" type="presParOf" srcId="{1182B526-D188-4265-8D41-155D5D9F47A1}" destId="{6AC26982-5B73-41F0-97FA-0877B06EA4E6}" srcOrd="8" destOrd="0" presId="urn:microsoft.com/office/officeart/2005/8/layout/default"/>
    <dgm:cxn modelId="{F6BCC663-C5C0-43B9-A244-D04D23E75458}" type="presParOf" srcId="{1182B526-D188-4265-8D41-155D5D9F47A1}" destId="{78060FB6-0E68-428D-89ED-09229C6D7E0C}" srcOrd="9" destOrd="0" presId="urn:microsoft.com/office/officeart/2005/8/layout/default"/>
    <dgm:cxn modelId="{3344638F-42A4-4E95-9ED5-7D9B4C84A63B}" type="presParOf" srcId="{1182B526-D188-4265-8D41-155D5D9F47A1}" destId="{0F3CA7F9-1493-4A9D-BE71-D4DED9615908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042956-7AD5-4CF6-A634-AA396C38F5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D083FA-1E7F-475C-A984-A21C9631E7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pperplate Gothic Bold" pitchFamily="34" charset="0"/>
              </a:rPr>
              <a:t>England Birthplace of the Industrial Revolution</a:t>
            </a:r>
            <a:endParaRPr lang="en-US" dirty="0">
              <a:latin typeface="Copperplate Gothic Bold" pitchFamily="34" charset="0"/>
            </a:endParaRPr>
          </a:p>
        </p:txBody>
      </p:sp>
      <p:pic>
        <p:nvPicPr>
          <p:cNvPr id="1026" name="Picture 2" descr="C:\Users\qiss\Downloads\Map of E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398" y="1600199"/>
            <a:ext cx="2414795" cy="2651760"/>
          </a:xfrm>
          <a:prstGeom prst="rect">
            <a:avLst/>
          </a:prstGeom>
          <a:noFill/>
        </p:spPr>
      </p:pic>
      <p:pic>
        <p:nvPicPr>
          <p:cNvPr id="1027" name="Picture 3" descr="C:\Users\qiss\Downloads\Eng fl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905000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England’s Resources: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England is the political center of Great Britain, an island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Great Britain (as the entire island was called beginning in 1707) did not suffer fighting on its land during the wars of the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Island has excellent harbors and ports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Damp climate benefited the textile industry (thread did not dry out)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Government stable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No internal trade barriers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EQ: What was it that made England the birthplace of the Industrial Revolution?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Objectives: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Determine the factors that contribute to England’s ability to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take the lead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Warm-up: List the resources England had to lead the way in the Industrial     	   Revolution.</a:t>
            </a:r>
          </a:p>
          <a:p>
            <a:pPr>
              <a:buNone/>
            </a:pPr>
            <a:r>
              <a:rPr lang="en-US" sz="1800" dirty="0" smtClean="0"/>
              <a:t>Agenda:  1. Hw: rev</a:t>
            </a:r>
          </a:p>
          <a:p>
            <a:pPr>
              <a:buNone/>
            </a:pPr>
            <a:r>
              <a:rPr lang="en-US" sz="1800" dirty="0" smtClean="0"/>
              <a:t>	 </a:t>
            </a:r>
            <a:r>
              <a:rPr lang="en-US" sz="1800" dirty="0" smtClean="0"/>
              <a:t>           2. OLR check</a:t>
            </a:r>
          </a:p>
          <a:p>
            <a:pPr>
              <a:buNone/>
            </a:pPr>
            <a:r>
              <a:rPr lang="en-US" sz="1800" dirty="0" smtClean="0"/>
              <a:t>	 </a:t>
            </a:r>
            <a:r>
              <a:rPr lang="en-US" sz="1800" dirty="0" smtClean="0"/>
              <a:t>           3. Invention Research check</a:t>
            </a:r>
          </a:p>
          <a:p>
            <a:pPr>
              <a:buNone/>
            </a:pPr>
            <a:r>
              <a:rPr lang="en-US" sz="1800" dirty="0" smtClean="0"/>
              <a:t>	 </a:t>
            </a:r>
            <a:r>
              <a:rPr lang="en-US" sz="1800" dirty="0" smtClean="0"/>
              <a:t>           4. Notes</a:t>
            </a:r>
          </a:p>
          <a:p>
            <a:pPr>
              <a:buNone/>
            </a:pPr>
            <a:r>
              <a:rPr lang="en-US" sz="1800" dirty="0" smtClean="0"/>
              <a:t>	 </a:t>
            </a:r>
            <a:r>
              <a:rPr lang="en-US" sz="1800" dirty="0" smtClean="0"/>
              <a:t>           5. Create a sales poster/ad introducing your invention</a:t>
            </a:r>
          </a:p>
          <a:p>
            <a:pPr>
              <a:buNone/>
            </a:pPr>
            <a:r>
              <a:rPr lang="en-US" sz="1800" dirty="0" smtClean="0"/>
              <a:t>Homework: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    1.Complete OLR and present on Monday bring in completed interviews  	       and rubrics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    2. Complete Industrial Revolution research present on Monday. Bring in 	    	        completed research paper, poster and rubric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England: Birthplace of the Industrial Revolution 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No concrete start date for the Industrial Revolution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Marked by gradual, slow changes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After 1750 – these changes were noticeable first in England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050" name="Picture 2" descr="C:\Users\qiss\Downloads\evolution sca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50368"/>
            <a:ext cx="2990850" cy="1007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England’s Resources: Capital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Commercial Revolution made many English merchants very wealthy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These merchants had the capital to invest in the factory system – money to buy buildings, machinery, and raw materials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074" name="Picture 2" descr="C:\Users\qiss\Downloads\fact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962400"/>
            <a:ext cx="1913204" cy="1463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England’s Resources: Colonies and Markets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Wealth from the Commercial Revolution spread beyond the merchant class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England had more colonies than any other nation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Its colonies gave England access to enormous markets and vast amounts of raw materials 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Colonies had rich textile industries for centuries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Many of the natural cloths popular today, such as calico and gingham, were originally created in India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China had a silk industry</a:t>
            </a:r>
          </a:p>
        </p:txBody>
      </p:sp>
      <p:pic>
        <p:nvPicPr>
          <p:cNvPr id="4098" name="Picture 2" descr="C:\Users\qiss\Downloads\Am. colon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598" y="3428999"/>
            <a:ext cx="969820" cy="1371600"/>
          </a:xfrm>
          <a:prstGeom prst="rect">
            <a:avLst/>
          </a:prstGeom>
          <a:noFill/>
        </p:spPr>
      </p:pic>
      <p:pic>
        <p:nvPicPr>
          <p:cNvPr id="4100" name="Picture 4" descr="C:\Users\qiss\Downloads\sil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715000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England’s Resources:  Raw Materials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England itself possessed the necessary raw materials to create the means of production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Coal – vast coal reserves powered steam engines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Iron – basic building block of large machines, railroad tracks, trains, and ships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5122" name="Picture 2" descr="C:\Users\qiss\Downloads\coal pla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276600"/>
            <a:ext cx="1314450" cy="857250"/>
          </a:xfrm>
          <a:prstGeom prst="rect">
            <a:avLst/>
          </a:prstGeom>
          <a:noFill/>
        </p:spPr>
      </p:pic>
      <p:pic>
        <p:nvPicPr>
          <p:cNvPr id="5123" name="Picture 3" descr="C:\Users\qiss\Downloads\iron o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495800"/>
            <a:ext cx="2219325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the Industrial Revolution Started in England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England’s Resources: Workers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Serfdom and guilds ended earlier in England than other </a:t>
            </a:r>
            <a:r>
              <a:rPr lang="en-US" dirty="0" smtClean="0"/>
              <a:t>countries: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sz="1300" dirty="0" smtClean="0"/>
              <a:t>A</a:t>
            </a:r>
            <a:r>
              <a:rPr lang="en-US" sz="1300" dirty="0" smtClean="0"/>
              <a:t> </a:t>
            </a:r>
            <a:r>
              <a:rPr lang="en-US" sz="1300" dirty="0" smtClean="0"/>
              <a:t>guild is </a:t>
            </a:r>
            <a:r>
              <a:rPr lang="en-US" sz="1300" dirty="0" smtClean="0"/>
              <a:t>an association of artisans or merchants who control the practice of their craft in a particular town. </a:t>
            </a:r>
          </a:p>
          <a:p>
            <a:pPr lvl="1">
              <a:lnSpc>
                <a:spcPct val="90000"/>
              </a:lnSpc>
            </a:pPr>
            <a:r>
              <a:rPr lang="en-US" sz="1300" dirty="0" smtClean="0"/>
              <a:t>Serfdom  is</a:t>
            </a:r>
            <a:r>
              <a:rPr lang="en-US" sz="1400" dirty="0" smtClean="0"/>
              <a:t> a person in a condition of feudal servitude, required to render services to a lord, commonly attached to the lord's land and transferred with it from </a:t>
            </a:r>
            <a:r>
              <a:rPr lang="en-US" sz="1400" dirty="0" smtClean="0"/>
              <a:t>one lord to another</a:t>
            </a:r>
            <a:endParaRPr lang="en-US" sz="1300" dirty="0" smtClean="0"/>
          </a:p>
          <a:p>
            <a:pPr lvl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English people could freely travel from the countryside to the cities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Enclosure Acts – caused many small farmers to lose their lands, and these former farmers increased the labor supply</a:t>
            </a:r>
          </a:p>
        </p:txBody>
      </p:sp>
      <p:pic>
        <p:nvPicPr>
          <p:cNvPr id="7170" name="Picture 2" descr="C:\Users\qiss\Downloads\enclosu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867400"/>
            <a:ext cx="1567543" cy="64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England’s Resources: Merchant Marine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World’s largest merchant fleet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Merchant marine built up from the Commercial Revolution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Vast numbers of ships could bring raw materials and finished goods to and from England’s colonies and possessions, as well as to and from other countries</a:t>
            </a:r>
          </a:p>
        </p:txBody>
      </p:sp>
      <p:pic>
        <p:nvPicPr>
          <p:cNvPr id="6146" name="Picture 2" descr="C:\Users\qiss\Downloads\merchant fle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066800"/>
            <a:ext cx="1133475" cy="1586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357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England Birthplace of the Industrial Revolution</vt:lpstr>
      <vt:lpstr>EQ: What was it that made England the birthplace of the Industrial Revolution?</vt:lpstr>
      <vt:lpstr>England: Birthplace of the Industrial Revolution </vt:lpstr>
      <vt:lpstr>England’s Resources: Capital</vt:lpstr>
      <vt:lpstr>England’s Resources: Colonies and Markets</vt:lpstr>
      <vt:lpstr>England’s Resources:  Raw Materials</vt:lpstr>
      <vt:lpstr>Why the Industrial Revolution Started in England</vt:lpstr>
      <vt:lpstr>England’s Resources: Workers</vt:lpstr>
      <vt:lpstr>England’s Resources: Merchant Marine</vt:lpstr>
      <vt:lpstr>England’s Resources: Geography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 Birthplace of the Industrial Revolution</dc:title>
  <dc:creator>user</dc:creator>
  <cp:lastModifiedBy>user</cp:lastModifiedBy>
  <cp:revision>1</cp:revision>
  <dcterms:created xsi:type="dcterms:W3CDTF">2013-08-21T05:37:28Z</dcterms:created>
  <dcterms:modified xsi:type="dcterms:W3CDTF">2013-08-21T05:40:12Z</dcterms:modified>
</cp:coreProperties>
</file>