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57" r:id="rId7"/>
    <p:sldId id="258" r:id="rId8"/>
    <p:sldId id="259" r:id="rId9"/>
    <p:sldId id="260"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ltLang="ko-KR"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11/7/2013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ltLang="ko-KR"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ltLang="ko-KR"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ltLang="ko-KR"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ltLang="ko-KR"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ltLang="ko-KR"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ko-KR"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ltLang="ko-KR"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11/7/2013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ltLang="ko-KR"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11/7/2013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ltLang="ko-KR"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ltLang="ko-KR"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ltLang="ko-KR"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11/7/2013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1"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EU commission</a:t>
            </a:r>
            <a:endParaRPr lang="ko-KR" altLang="en-US"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Subtitle 2"/>
          <p:cNvSpPr>
            <a:spLocks noGrp="1"/>
          </p:cNvSpPr>
          <p:nvPr>
            <p:ph type="subTitle" idx="1"/>
          </p:nvPr>
        </p:nvSpPr>
        <p:spPr/>
        <p:txBody>
          <a:bodyPr/>
          <a:lstStyle/>
          <a:p>
            <a:r>
              <a:rPr lang="en-US" altLang="ko-KR" dirty="0" smtClean="0"/>
              <a:t>Rose, So </a:t>
            </a:r>
            <a:r>
              <a:rPr lang="en-US" altLang="ko-KR" dirty="0" err="1" smtClean="0"/>
              <a:t>Eun</a:t>
            </a:r>
            <a:endParaRPr lang="ko-KR" alt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83288" y="338757"/>
            <a:ext cx="4428081" cy="3063614"/>
          </a:xfrm>
          <a:prstGeom prst="rect">
            <a:avLst/>
          </a:prstGeom>
        </p:spPr>
      </p:pic>
    </p:spTree>
    <p:extLst>
      <p:ext uri="{BB962C8B-B14F-4D97-AF65-F5344CB8AC3E}">
        <p14:creationId xmlns:p14="http://schemas.microsoft.com/office/powerpoint/2010/main" xmlns="" val="25025526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Direction of decisions</a:t>
            </a:r>
            <a:endParaRPr lang="ko-KR" altLang="en-US" dirty="0"/>
          </a:p>
        </p:txBody>
      </p:sp>
      <p:sp>
        <p:nvSpPr>
          <p:cNvPr id="3" name="Content Placeholder 2"/>
          <p:cNvSpPr>
            <a:spLocks noGrp="1"/>
          </p:cNvSpPr>
          <p:nvPr>
            <p:ph idx="1"/>
          </p:nvPr>
        </p:nvSpPr>
        <p:spPr/>
        <p:txBody>
          <a:bodyPr/>
          <a:lstStyle/>
          <a:p>
            <a:r>
              <a:rPr lang="en-US" altLang="ko-KR" dirty="0" smtClean="0"/>
              <a:t>Commission departments in council bodies ensures the commission’s position is consistent and correct </a:t>
            </a:r>
          </a:p>
          <a:p>
            <a:endParaRPr lang="en-US" altLang="ko-KR" dirty="0" smtClean="0"/>
          </a:p>
        </p:txBody>
      </p:sp>
    </p:spTree>
    <p:extLst>
      <p:ext uri="{BB962C8B-B14F-4D97-AF65-F5344CB8AC3E}">
        <p14:creationId xmlns:p14="http://schemas.microsoft.com/office/powerpoint/2010/main" xmlns="" val="414910237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657475" y="262206"/>
            <a:ext cx="8610600" cy="1293028"/>
          </a:xfrm>
        </p:spPr>
        <p:txBody>
          <a:bodyPr/>
          <a:lstStyle/>
          <a:p>
            <a:r>
              <a:rPr lang="en-US" altLang="ko-KR"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EU Commission</a:t>
            </a:r>
            <a:endParaRPr lang="ko-KR" altLang="en-US"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내용 개체 틀 2"/>
          <p:cNvSpPr>
            <a:spLocks noGrp="1"/>
          </p:cNvSpPr>
          <p:nvPr>
            <p:ph idx="1"/>
          </p:nvPr>
        </p:nvSpPr>
        <p:spPr>
          <a:xfrm>
            <a:off x="6600056" y="1412776"/>
            <a:ext cx="4067944" cy="3456384"/>
          </a:xfrm>
        </p:spPr>
        <p:style>
          <a:lnRef idx="0">
            <a:schemeClr val="dk1"/>
          </a:lnRef>
          <a:fillRef idx="3">
            <a:schemeClr val="dk1"/>
          </a:fillRef>
          <a:effectRef idx="3">
            <a:schemeClr val="dk1"/>
          </a:effectRef>
          <a:fontRef idx="minor">
            <a:schemeClr val="lt1"/>
          </a:fontRef>
        </p:style>
        <p:txBody>
          <a:bodyPr>
            <a:normAutofit/>
          </a:bodyPr>
          <a:lstStyle/>
          <a:p>
            <a:r>
              <a:rPr lang="en-US" altLang="ko-KR" dirty="0" smtClean="0"/>
              <a:t>Executive body of EU</a:t>
            </a:r>
          </a:p>
          <a:p>
            <a:pPr>
              <a:buNone/>
            </a:pPr>
            <a:endParaRPr lang="en-US" altLang="ko-KR" dirty="0" smtClean="0"/>
          </a:p>
          <a:p>
            <a:r>
              <a:rPr lang="en-US" altLang="ko-KR" dirty="0" smtClean="0"/>
              <a:t>28 commissioners </a:t>
            </a:r>
          </a:p>
          <a:p>
            <a:pPr>
              <a:buNone/>
            </a:pPr>
            <a:r>
              <a:rPr lang="en-US" altLang="ko-KR" dirty="0"/>
              <a:t> </a:t>
            </a:r>
            <a:r>
              <a:rPr lang="en-US" altLang="ko-KR" dirty="0" smtClean="0"/>
              <a:t>  (one from each EU country) </a:t>
            </a:r>
          </a:p>
          <a:p>
            <a:pPr>
              <a:buNone/>
            </a:pPr>
            <a:r>
              <a:rPr lang="en-US" altLang="ko-KR" dirty="0"/>
              <a:t> </a:t>
            </a:r>
            <a:r>
              <a:rPr lang="en-US" altLang="ko-KR" dirty="0" smtClean="0"/>
              <a:t>  - appointed every 5 years</a:t>
            </a:r>
          </a:p>
          <a:p>
            <a:pPr>
              <a:buNone/>
            </a:pPr>
            <a:endParaRPr lang="en-US" altLang="ko-KR" dirty="0" smtClean="0"/>
          </a:p>
          <a:p>
            <a:pPr>
              <a:buNone/>
            </a:pPr>
            <a:endParaRPr lang="en-US" altLang="ko-KR" dirty="0" smtClean="0"/>
          </a:p>
          <a:p>
            <a:endParaRPr lang="ko-KR" altLang="en-US" dirty="0"/>
          </a:p>
        </p:txBody>
      </p:sp>
      <p:pic>
        <p:nvPicPr>
          <p:cNvPr id="2050" name="Picture 2" descr="http://www.pedz.uni-mannheim.de/webpics/e07kommission.gif"/>
          <p:cNvPicPr>
            <a:picLocks noChangeAspect="1" noChangeArrowheads="1"/>
          </p:cNvPicPr>
          <p:nvPr/>
        </p:nvPicPr>
        <p:blipFill>
          <a:blip r:embed="rId2" cstate="print"/>
          <a:srcRect l="7874" t="16798" r="7874" b="26247"/>
          <a:stretch>
            <a:fillRect/>
          </a:stretch>
        </p:blipFill>
        <p:spPr bwMode="auto">
          <a:xfrm>
            <a:off x="655762" y="1108988"/>
            <a:ext cx="4824536" cy="3404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1631504" y="5127178"/>
            <a:ext cx="8964488" cy="178510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defTabSz="914400" latinLnBrk="1"/>
            <a:r>
              <a:rPr lang="en-US" altLang="ko-KR" sz="2200" dirty="0"/>
              <a:t>Belgium, Bulgaria, Czech Republic, Denmark, Germany, Estonia, Greece, Spain, France, Croatia, Ireland, Italy, Cyprus, Latvia, Lithuania, Luxembourg, Hungary, Malta, Netherlands, Austria, Poland, Portugal, Romania, Slovenia, Slovakia, Finland, Sweden</a:t>
            </a:r>
            <a:r>
              <a:rPr lang="en-US" altLang="ko-KR" sz="2200" dirty="0">
                <a:solidFill>
                  <a:prstClr val="black"/>
                </a:solidFill>
              </a:rPr>
              <a:t>, </a:t>
            </a:r>
            <a:r>
              <a:rPr lang="en-US" altLang="ko-KR" sz="2200" dirty="0"/>
              <a:t>U.K.</a:t>
            </a:r>
            <a:endParaRPr lang="ko-KR" altLang="en-US" sz="2200" dirty="0"/>
          </a:p>
        </p:txBody>
      </p:sp>
      <p:sp>
        <p:nvSpPr>
          <p:cNvPr id="7" name="TextBox 6"/>
          <p:cNvSpPr txBox="1"/>
          <p:nvPr/>
        </p:nvSpPr>
        <p:spPr>
          <a:xfrm>
            <a:off x="1703512" y="4630633"/>
            <a:ext cx="4824536" cy="477054"/>
          </a:xfrm>
          <a:prstGeom prst="rect">
            <a:avLst/>
          </a:prstGeom>
          <a:noFill/>
        </p:spPr>
        <p:txBody>
          <a:bodyPr wrap="square" rtlCol="0">
            <a:spAutoFit/>
          </a:bodyPr>
          <a:lstStyle/>
          <a:p>
            <a:pPr defTabSz="914400" latinLnBrk="1"/>
            <a:r>
              <a:rPr lang="en-US" altLang="ko-KR" sz="2500" b="1" dirty="0" smtClean="0"/>
              <a:t>Countries </a:t>
            </a:r>
            <a:r>
              <a:rPr lang="en-US" altLang="ko-KR" sz="2500" b="1" dirty="0"/>
              <a:t>in EU Commission</a:t>
            </a:r>
            <a:r>
              <a:rPr lang="en-US" altLang="ko-KR" sz="2500" dirty="0">
                <a:solidFill>
                  <a:prstClr val="black"/>
                </a:solidFill>
              </a:rPr>
              <a:t>&gt;</a:t>
            </a:r>
            <a:endParaRPr lang="ko-KR" altLang="en-US" sz="2500" dirty="0">
              <a:solidFill>
                <a:prstClr val="black"/>
              </a:solidFill>
            </a:endParaRPr>
          </a:p>
        </p:txBody>
      </p:sp>
    </p:spTree>
    <p:extLst>
      <p:ext uri="{BB962C8B-B14F-4D97-AF65-F5344CB8AC3E}">
        <p14:creationId xmlns:p14="http://schemas.microsoft.com/office/powerpoint/2010/main" xmlns="" val="284505129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s1.mm.bing.net/th?id=H.4683727466138772&amp;pid=1.9&amp;m=&amp;w=300&amp;h=300&amp;p=0"/>
          <p:cNvPicPr>
            <a:picLocks noChangeAspect="1" noChangeArrowheads="1"/>
          </p:cNvPicPr>
          <p:nvPr/>
        </p:nvPicPr>
        <p:blipFill>
          <a:blip r:embed="rId2" cstate="print"/>
          <a:srcRect/>
          <a:stretch>
            <a:fillRect/>
          </a:stretch>
        </p:blipFill>
        <p:spPr bwMode="auto">
          <a:xfrm>
            <a:off x="8026524" y="2238072"/>
            <a:ext cx="3312368" cy="4175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제목 1"/>
          <p:cNvSpPr>
            <a:spLocks noGrp="1"/>
          </p:cNvSpPr>
          <p:nvPr>
            <p:ph type="title"/>
          </p:nvPr>
        </p:nvSpPr>
        <p:spPr/>
        <p:txBody>
          <a:bodyPr>
            <a:normAutofit/>
          </a:bodyPr>
          <a:lstStyle/>
          <a:p>
            <a:r>
              <a:rPr lang="en-US" altLang="ko-KR"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Responsibility of EU Commission</a:t>
            </a:r>
            <a:endParaRPr lang="ko-KR" altLang="en-US"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내용 개체 틀 2"/>
          <p:cNvSpPr txBox="1">
            <a:spLocks noGrp="1"/>
          </p:cNvSpPr>
          <p:nvPr>
            <p:ph idx="1"/>
          </p:nvPr>
        </p:nvSpPr>
        <p:spPr>
          <a:xfrm>
            <a:off x="0" y="2057401"/>
            <a:ext cx="7859216" cy="2476871"/>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p>
            <a:pPr>
              <a:defRPr/>
            </a:pPr>
            <a:r>
              <a:rPr lang="en-US" altLang="ko-KR" dirty="0"/>
              <a:t>Set objectives and priorities for action</a:t>
            </a:r>
          </a:p>
          <a:p>
            <a:pPr>
              <a:defRPr/>
            </a:pPr>
            <a:r>
              <a:rPr lang="en-US" altLang="ko-KR" dirty="0"/>
              <a:t>Propose legislation to Parliament and Council</a:t>
            </a:r>
          </a:p>
          <a:p>
            <a:pPr>
              <a:defRPr/>
            </a:pPr>
            <a:r>
              <a:rPr lang="en-US" altLang="ko-KR" dirty="0"/>
              <a:t>Manage and implement EU policies and the budget</a:t>
            </a:r>
          </a:p>
        </p:txBody>
      </p:sp>
      <p:sp>
        <p:nvSpPr>
          <p:cNvPr id="6" name="내용 개체 틀 2"/>
          <p:cNvSpPr txBox="1">
            <a:spLocks/>
          </p:cNvSpPr>
          <p:nvPr/>
        </p:nvSpPr>
        <p:spPr>
          <a:xfrm>
            <a:off x="239688" y="4090427"/>
            <a:ext cx="6768752" cy="2520280"/>
          </a:xfrm>
          <a:prstGeom prst="rect">
            <a:avLst/>
          </a:prstGeom>
        </p:spPr>
        <p:txBody>
          <a:bodyPr vert="horz" lIns="91440" tIns="45720" rIns="91440" bIns="45720" rtlCol="0">
            <a:normAutofit lnSpcReduction="10000"/>
          </a:bodyPr>
          <a:lstStyle/>
          <a:p>
            <a:pPr marL="342900" indent="-342900" defTabSz="914400" latinLnBrk="1">
              <a:spcBef>
                <a:spcPct val="20000"/>
              </a:spcBef>
              <a:buFont typeface="Arial" pitchFamily="34" charset="0"/>
              <a:buChar char="•"/>
              <a:defRPr/>
            </a:pPr>
            <a:r>
              <a:rPr lang="en-US" altLang="ko-KR" sz="3200" dirty="0"/>
              <a:t>Enforce European Law</a:t>
            </a:r>
          </a:p>
          <a:p>
            <a:pPr marL="342900" indent="-342900" defTabSz="914400" latinLnBrk="1">
              <a:spcBef>
                <a:spcPct val="20000"/>
              </a:spcBef>
              <a:buFont typeface="Arial" pitchFamily="34" charset="0"/>
              <a:buChar char="•"/>
              <a:defRPr/>
            </a:pPr>
            <a:r>
              <a:rPr lang="en-US" altLang="ko-KR" sz="3200" dirty="0"/>
              <a:t>Represent the EU outside Europe (negotiating trade agreements between the EU and other countries) </a:t>
            </a:r>
          </a:p>
        </p:txBody>
      </p:sp>
    </p:spTree>
    <p:extLst>
      <p:ext uri="{BB962C8B-B14F-4D97-AF65-F5344CB8AC3E}">
        <p14:creationId xmlns:p14="http://schemas.microsoft.com/office/powerpoint/2010/main" xmlns="" val="8720882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BS and HSBC 'face fines' over Euribor rigging"/>
          <p:cNvPicPr>
            <a:picLocks noChangeAspect="1" noChangeArrowheads="1"/>
          </p:cNvPicPr>
          <p:nvPr/>
        </p:nvPicPr>
        <p:blipFill>
          <a:blip r:embed="rId2" cstate="print"/>
          <a:srcRect/>
          <a:stretch>
            <a:fillRect/>
          </a:stretch>
        </p:blipFill>
        <p:spPr bwMode="auto">
          <a:xfrm>
            <a:off x="7243350" y="4310473"/>
            <a:ext cx="2999402" cy="187220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제목 1"/>
          <p:cNvSpPr>
            <a:spLocks noGrp="1"/>
          </p:cNvSpPr>
          <p:nvPr>
            <p:ph type="title"/>
          </p:nvPr>
        </p:nvSpPr>
        <p:spPr/>
        <p:txBody>
          <a:bodyPr/>
          <a:lstStyle/>
          <a:p>
            <a:r>
              <a:rPr lang="en-US" altLang="ko-KR" b="1"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Recent Decision</a:t>
            </a:r>
            <a:endParaRPr lang="ko-KR" altLang="en-US" b="1"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내용 개체 틀 2"/>
          <p:cNvSpPr>
            <a:spLocks noGrp="1"/>
          </p:cNvSpPr>
          <p:nvPr>
            <p:ph idx="1"/>
          </p:nvPr>
        </p:nvSpPr>
        <p:spPr/>
        <p:txBody>
          <a:bodyPr/>
          <a:lstStyle/>
          <a:p>
            <a:r>
              <a:rPr lang="en-US" altLang="ko-KR" dirty="0" smtClean="0"/>
              <a:t>6</a:t>
            </a:r>
            <a:r>
              <a:rPr lang="en-US" altLang="ko-KR" baseline="30000" dirty="0" smtClean="0"/>
              <a:t>th</a:t>
            </a:r>
            <a:r>
              <a:rPr lang="en-US" altLang="ko-KR" dirty="0" smtClean="0"/>
              <a:t> Nov</a:t>
            </a:r>
          </a:p>
          <a:p>
            <a:r>
              <a:rPr lang="en-US" altLang="ko-KR" dirty="0" smtClean="0"/>
              <a:t>To impose a huge fines on various banks for violation of antitrust rules.</a:t>
            </a:r>
          </a:p>
          <a:p>
            <a:pPr>
              <a:buNone/>
            </a:pPr>
            <a:r>
              <a:rPr lang="en-US" altLang="ko-KR" sz="2000" dirty="0"/>
              <a:t>    JPMorgan Chase &amp; Co. (NYSE:JPM), Deutsche Bank AG (FRA:DBK) and Royal Bank of Scotland Group plc (LON:RBS)</a:t>
            </a:r>
          </a:p>
          <a:p>
            <a:endParaRPr lang="en-US" altLang="ko-KR" dirty="0"/>
          </a:p>
          <a:p>
            <a:endParaRPr lang="ko-KR" altLang="en-US" dirty="0"/>
          </a:p>
        </p:txBody>
      </p:sp>
      <p:sp>
        <p:nvSpPr>
          <p:cNvPr id="1030" name="AutoShape 6"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sp>
        <p:nvSpPr>
          <p:cNvPr id="1032" name="AutoShape 8"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sp>
        <p:nvSpPr>
          <p:cNvPr id="1034" name="AutoShape 10"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sp>
        <p:nvSpPr>
          <p:cNvPr id="1036" name="AutoShape 12"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sp>
        <p:nvSpPr>
          <p:cNvPr id="1038" name="AutoShape 14"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sp>
        <p:nvSpPr>
          <p:cNvPr id="1040" name="AutoShape 16" descr="data:image/jpeg;base64,/9j/4AAQSkZJRgABAQAAAQABAAD/2wCEAAkGBxQTEhUUEhQVFhUXGB0ZGRgYGBscHRwgHhoaHx4dHB0dHCggHBolHBwYIjEhJSorLi8uGh8zODMsNygtLisBCgoKDg0OGhAQGywkHyQsLCwsLCwsLCwsLCwsLCwsLCwsLCwsLCwsLCwsLCwsLCwsLCwsLCwsLCwsLCwsLCwsLP/AABEIAKcBLwMBIgACEQEDEQH/xAAcAAACAgMBAQAAAAAAAAAAAAAFBgMEAAIHAQj/xABQEAACAgAEAwUEBgUIBggHAQABAgMRAAQSIQUxQQYTIlFhBzJxgRQjQlKRoWJyscHwFTNDgpLR0uEkU1TT1PEWNGNzg5OiwhdElKOyw+KE/8QAFwEBAQEBAAAAAAAAAAAAAAAAAAECA//EACQRAQEBAAMAAgIABwAAAAAAAAABEQISITFBE1EDIiNhgaHh/9oADAMBAAIRAxEAPwDk+W4lFAy9zHZB3kfdiOulfdT52cR8biJfvCSQ24JNkj8cDpB1rnuMWslA8vgFnT57KP1ieQxM91W+SypZSRVcjfni5ksjo3l8II8K/aby/VHqfwOPYMzFl3Gj6wk+J99I9FU86+8flivPOXclbNm9z+09caZWZpwQAPCg5IPh16see5/LG+SjLnw0FXnvy8ixrf0A3PpvjbKZOl1N7pFg9W8wo6D15fHEUzkjRVINgiDc+Qvn8TgplXMjQBFsAd221G+XwAN+Ebed4K5OAGF5CSqqysoFb89QW99SuFBJBHi88AODgBLkACn7K2LB5BeoAIFsOfTBLhxM8g17IOemgFX0vYRg1fxoWThfggtlWM21ARqdQB2AAq+W5HmdyboXvjovZvhWhQxXf7CnnyDAt5GvkAOpIwE7McNWg7WURhpHVrLBWIHQH3F8jhnVix7vy2kO9bX4Fb4bs3z8hgojl/rCK3QGwfPc710UXt8L6HFuaQmkXr18h1N/HYfM9MRbItdRt5egA8idgB6emJcgjUC1a28uQ+HoNh+HUnBF2BAAAOQ2GJseKKx7iDMZjMZgMws8RnzOqXuw3vLoox8qcORZ81Xn8sM2EHiXaRk7w6Q2mTQBvy+sN/swGuYfOEUO9P8A4sXkf08VlXO24IlrQNNyxk6gybWJCfdD89v3jpO173YjXY/peX+eMy/bF2ljRolUM2ktbbXsPlZF+hwFornNJ8E4JO31yG/IbSGv+WNkzWfR1OmQLpKW2g0TWmyGJNsAP65PTAsdtmOzRKt+jbfl0xJJ26JDL3KkMCObddrG3P1wXDKvFeJ1Zg6XelaI+Ae8a/ynn1kEjw6V0lXbRsBzVyAxsKfyLYrZb2gMscZMQbUgJOojxC1dfdPJwa9CvnjyT2lBAP8ARww3/pSKrpvGfTf1GAvHjnEAL+jNY8oyb+BDUfjgdDx7PpN3jZVxGy1JUMh5DwyUCbK9Qu5U9Sq404L7RFEciiEVFTKve7iI0Cb0WQjkA7bKyG9iRKvtThH9GPUCZTX/AKeWKi6vavOVf0YHqCqSMrDoVYEggjcHA3LdqMxBIx+iuIn3ZVjlIRj9tRV6T9pR8QLsNrwb2i5dZmRVKxSbqpdKWQn3VN7K5PXYMfJtiR9puXBIMM4INMp0WCOf2+d9MB4/bGVgVbKh1YdNTKwI5ghSrKQfzxSyXbGWBirZdjAR4NTOxjPkW7vUYvkzL+kKC14u38EM4aGOVYJG+ujIWlJsmWPSx3J95BsfeHivWxv2/wAsPsybgMpGkh1Puup1UVPQ/EcwQB4E8R7ZRyLplyy1sQRNuPJkdY/wZTuOuKPD+3sKWmYSNx9iUlL6CpSEAB5+MADzC1ZszdssvA/eZUSBWa5YCg0tfN4zq+rk6/dbe6J1A7/09yelHBfQ+wbQasc1P3XHVTv13G+Cg+f49lpPegMUgFhkZAwvcGiNMi9QGDKeeNsn2sgAIny8Vj3XUIqt8QxqM9N20/pDliRuPZeI68ox0klmgZSI2vmUO/dP128JN2LOoEY+1OSdNZpfvq0d6SeQegdNnkeR6WcEL3E+I5ZmuKJoZBuVZI2ja/vRMwqwb1IVY7bkbYq/y/w4rWY4fEJeRQCIq/TwtIVF/otR5gaut7OcUyUZ15V4xzJglicxN+qdBMJvfw2u5tbN4s8O7U8MmQs0caOot4mg1kDqRoQ6k/SHLawNhjWhK4l2lyKuTFlpFZLDQZmJHXzADF+9i6VRKgH3OVEsn2m4PKi68ikUvMoVjFeZSQlQ3w2aj7tXUuc4vwxPrMnmINv6CeCSSEjyRjGXh9NJ0j7mL3B+1PCZ7DxZeCQc0eFSrb8430DUOteFq3KjeoOLcA4JE4K5pjE70YRvbEXYZQpIDcgxrfzwK4hnW2UDuwp9weY6sebH1OKuczBdy1km+fU+vnibK5MuersTuvX4n+84xJ7q74wZN2XvCKVjQPmfIYKQoI4wHUF130f49+f6P44zKSCFhEpLM1+IVSk8u7vr01fhiu76Gsnfk3z5/wB+LNvyi0spJ33+0v8Ad8PTG02X007gkEeFeWryY9Qn7fhzsdwsKh2AJ2aNGHMfef08l69aHOrI7TsSb8RJF9d+n6I6noPTFSLGUZpZLPXnuQK25fojaz/kMP3Z7hYcoWGmG92PKRlBst0EasBQrr5k4TchlLAHiMZbSSuzSsP6OMfZXeyTyFnny6PHxApArkBpG0mNEGoM+wJUGvqxzW6u9XkcVRlc3usKkCZkIIN1Eq14nrk5GwHyG5OGHh8YjQUDZohbF7mmBPLUTuT+5cLvZ7JlAXdg7vUjPXvOpN1f2FOoL6gt0GDEs+ttKHc0fCd1jfa/QuQQD5WfvYiiGUt3skaBsD5nkW+FgAegPmMGsov2j15fDAzJw8kHLm1CvSq+IG3kAPLBoDER7jMZjMBmNJSQDXOtvjjfAvtFmUSId5qosPd5+HxX8tOAkMk/Ooq57s3L+z5YSB2lg0LJqcKKQnSbur6ehGJpZshpIjWYNR02WoGtubcrrngPN2TUr3Ku9KzSEllBJ0otbRHavT54C4e1WX/1je991uRFfdxFne12UMZHeHcV7j+X6uATdklFnXLzANMvmOVwgcvMjHj9kIq9+fz96KvX7F8hhsTDOnavKKAsjkPpXUNLGmKgncLRG+I4u1eTAYGSqY6TofcHf7vqcLj9mI5KZnlBFIaeMXpAAu1NtVEnkb2xEeyUYNF5aNgAPGTY33Ojlpv5154aYaeC9rctHmWKPaOmpxpbYrzO4v3a2F+76nDI/bPImmWYE3XuPuOo935/LHN4eywQGSMyM0ZvSzRkEeRGne1sfPDBwb2dZaeJZEzE4scvAfh9m+Xnvgo9xbtZkHTwZhFlQ6o2Mb7N5Hwe6wtT6McXIe12RkijdpFUSrYDKehKsvKrVgykeYwt/wDwsiLsDmJb5jwruD/nd/LzxFnewKQKkbzuYXkFSEAGGQ0orp3cuytv76xGtycAyt2h4awKyzZUjcEvoph8x+OBnCeJcP745d5cnmAQWilJidtIFmORtyXReTHdlG9lWJpz+ysEGs09+qDn674pp7KLp484yspsHuxqVgf1veBH5YoaFznCDur8OYehgNevwwK4p9BhbvojlJodzLl9UTab96WAXs1AFoxs1WBq94AewrzZmSMzpl5kAZkERKSA39dF4xpRtrT7DBhuNJxvP7Jpb3ziV59yfz+s/PAOUWQ4XKiSIuUIdQynwDUpv5jqPQj4jFbiHZrJOh+j9xE/VCQY3qjplQGj6OPEt2DRIKdnfZrPloWJlXMxAljGkRWSPzkhtzqOw1R7BgD9oDFbI+zOaaJZYczlZEYWrAOPlyJBBsEHcGwcA78EynDpg8bQRwzR0ZIi3IdHVgaeM9GHwNGxi3N2WyLDwaYpOkiPv8KYlSCOasCDvzxzxfZbn1fVFNlVdeoeQEXz27kgqR0Ox5HFHPdjpzmFg+oy87CwHZhl5SBucs4jZr6mJwCL8NrsAcE4LkoXEWfgRQTSZmN3WFz0DAP9Q/LY+E/ZPQGG9nnD7Ddy1jcOk0oZfWw+x9RjnmZ9lvEKOpsoQedSSV87h5YkfsJxCOL64LNGg8P0eQtOg6BNaqJY9/5tjde6VxQc4n2CiikMs+XbOQHcyQs6TpvzdI3VJxXNlAc+TYvZHsBwfMR95BH3icjWYn2PUH6y1YdVIvCJwrsXncypfLZjKSKDpNSyKynydDFcb/onl64ny/s34pGzGJ8vGze8O8JDi+qtEVeiBzFjblgOe8N4Lqg75ZYAL0SKz+NPJtFWUPQjrtj2MxrIsIPdwsaklYWxB5swBHhHPQPxOKqZ63QMCsKmisde6T4iurYv+keuCfaDL5cmsn3vcUCjTKNZvmPDs2+234Y57lytZ5sUeMZERSNGkqyhDaTJdMOYI/u6YulQqiRlHeUAY9vC1XrYfe5Up5dfLFk5xI8ukTxQLmYrdXCnVRPuub0l1vbbw7YBJ43F6qdqJG5JPQee+NTftkThys+ZQv4nSMqpa7JZuS3z3rdj5YLcIyBYmNem7Op209UTbzqtvEa6VitwzKmOXQoXvQp1lhsq17o8yOvnVcubxkuGiFlXUY0UWzNzRSbZqPKRuajoAx9MJ/pa9KRx5W3CqsQAYA7M430A9QxvWaNhq86j7I95JI0016nogiwVFGwg+yzLYFbqgLXb49hQZydXRWGVVisCG9LsnNz5ou5J6+EdTd2SBknQg2ASylhXvWZGPTU1NbfYiUgbuBjQZnzCxqdQ8MbDYD3g+yxqOt+Q5L+ti7wmAqGeTeRydRB5k+7XoNlHzPJ8BuEaczIrqQ0KkqjmwWPJ5T91ifAvl4iPcw1cLh7xxtSoNJoULXb8K8I/rD7IxBLmuJplIw8m5e2PSgBqdt96AoC/NBgAntPiIvuW+Gsf3Yk7S9pcmuaVJk7wKlmkVrttlOojw2C1dSqHoMXuzuYyGb1mPLxLprZooxsb32vqD+GIii3tHjCK3dGmYqLfnpqzy5WwH4+WJl9oMZICpZPIavw6YK8PyWWaMymKEq1sgKJQQe7pFbAi3rzc+eJM5kIEj8MUIc0oIRNmYgath0JvABZvaAisw0A6WK3q50SL5fPFTM9vgV1hFpCNi12TZHKuit+WGx+G5a1URQefuLyA+HOyPzxH9BgMtd3DpCWRpWrJIBqvJW/HAIue9obyxyRqiAsj72TVRluV/o/nhfl7WZhY45B3RaTvA2pWqlKKKAcUfe/LHQ+1mQgOWkVY4wWljS0UA1qjLC13ojUD88KfEeD5dIIVZBSLKRZPWeU/fBPIeeHgVn7UzVyi3/Qb/HjRu1k46Q/2JP8Ae4mzOUgpqQD5ttWrlbeSnFUZOAWdI+BJ22J239APmMMidksfaiVYQ4WKzKytauRelWUj6ywCtDcm9ONG7WTH7MGxB9xx/wDt/HF3h+QhkhlQoDpdH62D9ZHsbB+0eZrbE/8A0dyxWwm9X7wG4vbdyaxMi6owdtswl0uXNit0k/32CXA+3+YghPdrAakOpSr0A26FKkFKPEu98hyreKPs/ldPu731fnyr+kHMUeX2j5Y3XhOWQgADu5ajcFr5kFGB1EghwooV73ph4L83tNzDaW0RAi/d1jn098+h+WKk/tClkRkdQ6spDKXNEEUenP1xPmuy2VvwI6j/ALxz+04rL2Vy5J2cfBzyP+dj8MU0e4H7RpTlkOhJHj8Elkgg1aMQPssAd6AtWHldke0JwxYQJuNxrPPofd51sfQDywtHgsWVuVe8aOtM6ar1R9WXb+cjIDqfRh1w9wdgco6hkkmKsAQQ6kEEWCPBgeFbj3bCSfQ6QpHPE2qOQOTzrUjDSNUbgUVsclIogEXc57UGREf6MHjfw6u8oiQDxxsukgMPeG51IysOoBUez3LatDSz+anUm46j+b5i/wACPXA7jvYBIYpJIWmmQip4SVJZBvri0p/1iM+JLBvxL9rAUofa8APFlTXSpeX/AKMB4PaRHBmu9ggkjhlN5iGwwJ/1sSigsh+10b474PZP2YZGeNJYszmijqGUq0NEEWOcOPP/AIRZTVpbMZvf3Tqh39P5jmP2b+dXwTcU9qUUbAfR3YMuqKVJFKuvmpKixexU7giiAawK4v7TspmYjFmMnI6HnTrsRyZTzVgdwQbGJOO+ztMrAe6bMZjLA6pYjoMyf9rliqBdQ+0hBDj1Ax7kvZbkZ4llhzmZeNxasO5II/8AKHw+Rw0V+yftTCsYMyWZRtDNKyhj+jMw8OryfYHbVXPFzN+1uGKRkbKZpGU06N3W3qPH89tiDfW8Vm9kGX905qe+lpGQfyG/pij2g7AGGFQzyZnLpt3ioPpEA/RHKaCruM7rzXrgK3GvaFk3k+kZaLN5XNj+lRYisn6M6d5Uq8tz4hQo7YYOAe1aHMR6ZoiMwOcYKBX82jMjgefgLWBy1bkC8h7JMtNGskWfd42FqyxqQR/a/LHjexmE+Fs3LfT6taPwOr8ufy3wHGY3JASrI5CtzfQV54buH9o3y+X+hyy6lBLhAqkQvd0GrVqskmjQJ+OADuMsKRg0xHicbhPNUPU1sX+Q88DQ5azVD7RGJePaZSXFx21sWolb3I5k/dHxwzZyCETd3k0mUyLQEjKTDYGsArtfPxcwNuZOL+TyDTwoctkESeBB3pjk3phtI0bNs9Anw3Wonbli12fyEUD6Zde40uyeJmZj4QL3O+xqtjeJxvb/AAtmLPCckugIniexTNzYLVMf0EI3HU15i9M/Ocw30SJyIk+snlbdjVCviSNKgbcq2Xf3ikzQkRxgNPLsdPSwajH6AFkn0LdRRLgGX7lAY2J1c25CRhRZyLsIukKourA9DjaGThcP+j0AFaIBQg2CKosR7enidupWvLAHtPKZQsSFhJKutyOccOpbsdXkYLS8zpVeV4uy8Sjg1SvZhUDUo5uT4ljrzY07ehA6nE/AOGSI7vOB38pDvXRq2jHpGrVv9tz93AE+AMqxGFNitIN9VBdVEeaLplWz7xjc/bGCfbKQwZAoDoMu0jX4kjAuQjqXKjQCPtODir2PyFSFjQjjGosRQ00O7A8l0qjfqxw31wg9vu2/0kx0ngbxhC39GGPdk+Gx3hHeFegWPEKVc3LI7M7KF1HZRyUclUDyVQFHwGDPZThTTT+HQCn827DbWb0GudqA0lf9nWF+Tiob7CivIn09P4vBObiDQLl1W1evpBIaiGcVGLrmsW//AIxGLUmmwezWSwvewnmfcbkK3+NkYsDsE6h4xJFqkCknQaCK16f6z6T/AOHhUXttmgb7+Xy/nP8A+MWuI9qsyHX62UP3Eev6yiGb6034dyFdV9KxFMMfs7c2O8hoV9g86/ur8cbv7P3kVVEkQEVpuhoksWJHl7wHywK4P7RpYVYSRGfUbBabSRtVWITqvbnywZm9oZhkkj+jBtLv4u/03vXLuTXLz6X1wVRl4L/JyrmJCj22gBFo8mPM9PCDi1x3tOqw5e0f62EsKI2Bkk5+fPAftB2hfPQJGsBTu3B2kMmrwsCf5tdNEr5+96b0+02SkMeTpT4cnFd1sfESK54YitJxtbNB6Pnp8q/efxxA3GBdkOeXUDlp8vhgUYm8j+B/uxqYG8j+B/uw6wM3Z3iWqSVQDbQOACbsoFdRv6oPxPnjzJdqUVQNEmw2ory6bV8PwwK7NKUzuWLK1GVFbYilkPdsbK9FYn5Yhm4TIsskSqfBJJHy+4xB35dMTID0faZAWAWSjRAsDoQeXpWJF7URFWVlkpr5GyL+fO7P4eWFw8MlFeDny/EfhzH441PD5fuHDIHWXtTGI4XZXuVC2wFalOlxzG4avxHnit/0ri2OmT8ByPP7XwPywFyXDWfK5hGBEkVZmME802ScAc9gY39TeB38nS/cb8Dhgbv+l8PlJ/ZH+LBz2e9uIoop4WErRwKZogAC/dbalA1biMnYX7lV7uOZrwuZrqNzW52P8dDifJZDNwyxzRxPrjbUNufmp9GUlT6E4YOs5n2r5Fl5ZgEG1Pdrseh/nOXmOoJx6vtdyNC1zANbjQpo/HXjmea7IzSsJcjDJLlpR3iEAEpZOqJt9njYMvwAxWl7F58Ak5SahufD5Yof+Ee0HJx5vRD3iZfMNZV1AEUrH3lpjUchO42Ct4uTNRriHtKyCM8U30hHRtLKYWtWHwJ36gjHIW7E58j/AKpMQR9zzwRzHBs1NGkWZhkTORqRCZBX0mJRZis/00Y3Un3lsdLwHSIPapw+t5JrHXuJN/XYbfDC83bXKZbMd9k2kaGVrzGXMTqAT/TQ2Aqv95NtXPnhKh7K50c8pPX6hxN/IOasj6NPYokd03W6PL0P4Yg63xHttkkC95I2mRdaMsUrKwvmrKp3B2I2KnY0cUo/aNkLozOfJu4m3+I7vY/l+zHO8lkszEjRz5TMtlmOpwIm1Rmv52KxswHNeTgUehA/N8EnFGKKSeNgGSWGN3R1PIigdJ2IKndTYPrcDdxDtlkcrI2YyE9Mzapsq0MyxzHqy3HUU1fa5Hrhsg9oOQkyozDSER2FYGN2KN91witp9Cdj0JxxDO8GzRHiymZFdTBKPx8OK+Q4XxLLv3kGXzkbUQSIJNwehBWiLANHqAemLgXiL9FwVygEAEhFuaKJ5DpIR5+Q+eLeZnhYiRIRDHsVh1M41VRYlrYoSLok7nyGBWYmIJcm2Juzv8cY43Vsw19lZY0qWwz6tTsTRA6qWINahe9db6YauL5qKJO/jVkDAiONzqKAjx3t7zfiBQ6nHOeETiAiZgTqPgjur3989CAfdB679MMXAOKRyzmSePvrJEaB9P1mxEjbEaF63tZvoBi39n9h7gPDldC7CXvtOqbaxFET4QpG6yOQAb3FGjsBgtFZOgAaiQAvRSACF9EVac/IdRiCBjC4bVY1HWdWnW23eFiOSUKrcAhdthiDi+bNKsQKyT+EBjvHFZJLmhRO7t6CumNREmXj+kTgK31MDHRqFh5ebSN0IUEvXmVG11h1QB4kQA2nMX4tN8ieepiwUnnqkc/Zwv8ACcusUSsvhCjmeYA8Vt6sbkbrRUdMN3ZjLga8xL4EQam1dCAdj+opJP6bucQbdr4Uh4bJHKxHe/zhTYkEguB5KVGgD1UCrxxfNcF74vNIWDNuQpFDkFRfQDSo+Axe7edvJcyIiVVQxaREINrFq+q1b7u9Bz+qmF09s5iAumMgG+R3P44ze2eLJ76J5LsmhYCRn0c39FAtt/1QcS8R4J3ryTyOwLkuQBQA6KPRVAUfDESdqpFyplZIiZJBGi01aUGuRj4txq7tQNubYqydtZWABii5g/a6G/veeOX9X9N5xEMt2YjtA5amI1CzQF2x58gtnFhuArN3mYdiC5eQjfayWr3unIfAYGjtJJLHmHdUAWMRjTYtpTpA3PLu+9J+GIE7XzCPuwqfGjfMHzrpjp/NjPg92Y4FAZ/rhqQIxUanFMo1AmnF+6RR23w+ZvsJkzG7tExkZSxPfTjxkWTQlr3jyqscx4N2gYlyypUcUkhu/FyULzrdnUbAYPy+1bMMCDBBZI3Gvzvlq9MOPb7S59GfiHAMvlcxHHAhVe7kcgu72WaNRu7EjZOQ2xB2jUALsm0Cjfnybl6b/twDPbpZXE2aAQmIKvdqxFCSS+ZJB2xa7Y8dhjl7tyA3cxGjGx2ZAR4gdvhjXuoDOy6mHg2Nfs/j8cU4XXawpPiH/qYfvU4qLxbLtLbvpRmtiEY0LFkDqeZrFQcUhHI7WSPCeRO3TE9TBafMqKZEGob7Hmefly3Yfhhq48FGbdtIIkKyAnkdcY9Op3+WETN8Ry5RND21HUDGw0ncCj9rav2YYeMcRiTLcPlJBDZYRAgE/wAwxX8dJAo/dxNq4J54BlIpAfT1sfvB+XpjRsyClkxgkA1X+fw/D1wFl7SZXSKPiN6h3bDT5ENW5PP00jEGW7QZemDPoA1MtRlrY6SB0oatXwB67YemCi8YWGWKchdCN9YAKJjYFJLrmND3Vc1HLBXPxCGR4iL0Gr52DuD62pBwoPx/LkEazz5d23L/AJGsHBx2NshBmXYnuycrIQCT4d4ieo1R1ZPX4416mJvpKqwcD3fe+B5/PkR8MFUzCfEf34R27S5f77UOXgb+7riwe1eVjUgSO4Swh7tgWFbDc+E3tzw9MS8R7YyZHOdzBKUhkIklAHuu4AsHyoKxA6knrhhHa6f/AGo/21xw/O5lpJHkc2zMWPzOIcFd3j7VTKABmaHQal/isV+IccknULNMHCsrrbLsym1YEUQR5g44fjMXR3c9qswP/mT+Mf8AdjRu085IP0jccjcfWr6daH4DHC8Zho7ie1mY6Zk//b/w4HZLjLwa+4m7vvGLuF0UWPM6SCqk/ogY4/jMNHZm7X5v/aj+EP8AgxWHa/NrsM2QB00wf7ux8McixmGixNKWJYnc8xibJRii8nuDp1c9FHp5noMXc/kgZmCnwgmyAR4RyNEAgnyPngdm59ZAUUoFKvl/meZOM8bs0sytpJTKxdvnXQcgAP3YMZCXuvDXiK1J0Oj7gPQnqfPbpilwqKhrq230Cr3HNiPuj9vwxtEpZhp5g7k9K3Yn9EDfGh0nh3F45IF1oirCgLMhP1lUyQ0WouLBYjnsOR237NQtI7STJbzUeRsIT4EG9fWkAna9KDleEjJ5zVJGg1tErAhNI8THkGvbxt719L88dSiUmETjckndNtT2FYJXIbKiem+CreXRml0AaiWH9ZifDfWrGo/oovng929gSPh30Uu4V6DlfeZVYPJv5vRHxcDrj3sjCqJJm52GmMPbnkTX1j/AVoHopxzvtv25imdHJZVdA8alTYWxpJA5W1v6iOPEtQo8a4chkZ5S2pjbBRsooABd9wo8IG2yjffagnCIyNtbXy6G72FeZ/fjXN8UjY7OfXZvTblhg7O5rLaGmeco0BU0YWIokBWux7rG9NWQp9cZtsWRT4rw5CyxAtogHdqA3W9Uh+JkLD+qMUIOEIzVbf2h+/DBq4aBQ4gTQ/2Sbf8A9W2+BRzcKyhIp+8QlQGCOlk1fhIsGycJypYu5rgyRwRxWx1sZ28W4FaI+n/e/jiDLcAjZgDr6/aH+HF3iOfifOSLJOkKxkRWwc7RiiKVT9rX+OLX03KJuubjk6UFlXbY/aXzvC8vcTKN9jexUE7tE3e6ZAA5DiwqnXt4a3cRg30Jw1zeyHJAoA+Ypmo+NOWhj/q/MD8cU+yHaDI5UiSTNR6XRtLU+5DKGG6XtX54ZZPaHw0uhGbjoBr2f0r7PxxZTHDvaXw+PK5qXLQlikKBAWIJJZe9NkAA7y+XTG3tXYjimYToiwoPgIIj+0nE3tOyrS5jMZxXjMM0ulDqYMQEC3WmqqM9cKnaXtA+czEuakVFeQi1UmhpVUFXZ5KDzxoVC+PNeKpzXp+eMGZ9PzxdVbDYbZmMvAkPM5bPMprokkZYMfTvGI/DCQM3+j+eCGW7RyJlp8qFQxzsjMTeoFCCCpuunUHC0QF8amXFb6T6fnjzv/T88NgnL4bPZ6wn+k8Pc7ZyP6v0mit4z86YevLrsmGceX54m4fxJoZY5Y9njYOpvqDe/oeWJRA7kGiCCNiDtXpjRnvFni/EDmJ5JmVEaRi5VAQtnc0CSdzvz64p4IzFjJwa2roNziAYY+B8LkkIjiQvI1mgQOQs7kgAAA7k4xy5ZGuM2pYeFxNG7l4lK1UZDa3v7tKRQ62Rikcqn3R+GJy2JMnlJJSRGuoqrO24FKvvEliBQ2/HHHtXXrEeX4dEySMXjQoAVVgxaQnotKRfqxAxSbLr5DErPiXK5KSUSGNbEa63JZVCrysliOvQbnGpamI8rkI3DlpI49K6hqDEufurpU+L40MDZwo6YklmrFJmvGuMrNsjMbJHeMjS8Ec3w6SJI3cACVdSeNSSv3ioYsoPQkC8atZnHUc+cK2qknzJ5k+fn6D0xplMtfis0BbVzry+J/jliCGIuaG7E7DFxZwh0A2g5kfaPn+4emL8J8/IhwjiaxyiR41dT4ShLCl6i1IIFdf88T8bljXU0Mfdd59gMXIXouoizZ3JO/IdMDdCi5asD7PQnah8BzPy88RZZu9ktzsNyb5C9z+dD1OM572iy+dRDIgINRs6xV78vtOB89IP62Og9iZJJJUhUEsx0pzPIVqNCgsSch1Ynywl8W4XPBMscqGPWFdbqlXcKbBI0gAkj09caSZqUsi5cuosIhBo7/Ag73qPxxuXZsT4rs3tRzSpFBwyMlImUyZh/uQRbmzt4nYD4/PHz5xbPNPM8pFajsANgAKVR6BQB8sdE4xqXLpAWZ2kUM7M1nulO1km/rJLb9VBhSzQFkAV9nYD5/Ov3Ym4hco4YOJZdoMll1vxZkmd1+0EUlIrN8j9Yw26g4JZXgbSZiLL6DG0pXSCtAKResWd1021/onyxb4sfpWYleKKRk2EelSahjAjQj9EgKbrYk+uJ+SZq5SKt+uD3ZHh5kzQL2qQo+YckclhUudutkAV64JcPjjDNrQ8qAI5Hqfx6emG/NlY+HO2mpJ2XLgsu5BOtgOpBWM+lv64121HJJJmZix5sSSfUmz+ZxJGjHofwOGvSKIT3q2ABvc6b2351+GGPhka6EArcDlXM71WLqaVu0HC5UXKLodv9FR/CjEAysz0dvepheBP0Ob/AFUv9hv7sfQUuYYs66jpV2UC692kJ+ZS/nhg7IZpnMoZi2nSATuaq6vyBb88TTfXCuNoY+FZNCpvUSVOxGoyvyPkWAwjUCtaeZ2bbz/E+WOl+2XM6nUAn+ckY8xtYA/92OaQwm1N7Xy+eLfhpLl+DM7BUDMzbBVUsx9ABuT6DGHhA5En8MFYSVIZSVI5EEgj5jlj0pjj2rfWBY4Qv3j+GNpOB6a1FxYDC1qweTC+anoRscE1XG0hJqyTQAFm9hyA9PTGe9anCAp4UPvH8MbfyKdJcB9AOkvpOkGr0lqoNW9XdYKaMeuDVWau66X5151iX+JV6QvZrKhRd4qqMXOKSW1eX7cUsduO565cs3xs7X0A+GNcZjMaZXOHxWbPIftwR1g+RGBCZkgUKxsc23njny421048pIMRoXYKoLMxCqBuSSaAA8yca5yAozJIKZSQQaNEc+W14EHNNjU5g4z+Or3g1kMlJO/dwoXei1WAAALJJYhVA8yR088CppsQGQnnjUnGuPDEvN7RO+Nce422rrf5Y6OaUoQqnamBqmUnY1uAbX4GrG/LGt4j1Y8vExrsNp9GAI79wSK1CHkPIDX1OxN9MaqmXNqZ3AAsHuSdR9R3m3xxSSWNRZQMdhuTXWzz+H44kizK9Y0IPpRHwIw1MXMyMu1Ks7hBsB3P4k+PmTvjULlwmlZz71sWjIuuQ2JoDn8TipmsqpGqI2Oqnmv949cVWAv5/Hb8v3YsLDBlp4VjZTOhZtgSko222PgPM7fAeuCHZ45SKbvJs2GTktRzbFvfNd3QbTYFHrhSjo7cvInbe9rs0PjiI/x+/wCWJJhbp94hxrLyySSHMxgudl0TUqjZVH1XRQPS7PXAoyR2CcxAfLaTqfWIeQ9cLYfp5bjkPmT/AH+eMSr2vbn6Db/l8xhZqTx0nJ8ehXLFTPCcxHG0OWYEgBJSA+osK8C6in/eEdMU+BZ7uJY5BNAwXwsnfJTIbDpu3IgmvWjhERT0IAUWSCeln8d6HwxtISegB/R5fA/O+fn5VjH4+OY12p8hjhWU3mcs0YNBu9Fkc+RN0DQ5eeD/AGq4jlZo4o4sxCwiQtfeKBrYha3P3V5/pD1xx8gG99/w/j4YttFtpOxJ35HkD1vlVfOqrrvjxxm+mCPhb6lOqOi3MTR8t/0tjhz4Kid/EWeIRrIpYmRKpSCftdRjmOQySs7iwQsZe/WwB1v5H8MH1jqhyrGs1L46lHxOI85Y7O58a8zv5+eGPsjxCKPvGd1AY7dbFKNq/Vxw+IWw3+G2OhZUaIU/RQH8FB/d+WJ1IVvaHkmzUqtCyMoDcpohuzE9XHp+OFSLs5OCppeYJHfQ16/bwCnUgGyNgo677WOnl54iZK5eWx862v8AI88VT1lsrNEdaEKy9VkjsWCDyby/biI5B/0P/Mj/AMWE1lXcLTV1IIvlyHx/bjXR1oYx+ONdjxFkpFYMpUMCCpEsexBsEePzGPZeHysSx0lmJYkyxWSSSSfHzJvCS8RqzXIVtz+fyb8PgcapHYPIUL5WTy8h5G96FA9dsT8cXvTwvCJPJP8AzYv8eMz2QnkYs9O56maIk0AALL+QAwjsOR59D/HlviXLK10pFj58vkeXw88Zv8KNfkq9L2YzW7Mse5/10P8AvMWs92YYKugxEg+L66Icx18fSvzxRzWWkWy+lgu5rrqNWPCKHocVIzpZdNagSLuh+Y2FnfG7NxjcXD2clHNoB69/FX/5Y2Ts817zZT55mIf+7A2SMUN9xzFfnd741kNUPTf5/vxpkcHZwdZsr/8AUxf4sTx9n4hzly3/ANRF/jwtDby/gYkO4Xl61vz9OWwxi8N+63OefUMr8FgI8M2VB9Zh+0Xgcez3nmcmP/Gv9gOBWobg+Q9d7Hry5/l54zV7oJ2Hw6/txePDr/1OXLsLR8FiHvZvKf2pf3RY2k4VAP8A5vK3/wD6f+H3+XkcB5k5kDbkDR/gE1yx4r1z3+QP7evri9ScsFJOEQ3/ANeyo/q5r/hsa/yRD/t+V/s5r/hsCp5S7FmJJO5J5nEeLEoueExf7dlj/VzX/D41bhkQv/TMuf6uY/fl8Ufo5CBzWksVG4skUTtzrcb1WPM1KrMSi6F6LZNfM9Tz+eJqIsbA4wNyob/x0xf4Dw6SfMxRQbyOw0+Qrck+igEn0GKK4zTAk7Ww9D+XLGrobUeEGgRRHx332Px5emOhe0ntR3cq5TKlNMKaJZe6j1SPVNZ0bV5DqT5YscQzR4dwiBZEhbOZg649UMZMMNAjmu7Hb3vvn7uIrmqEU1862P4bV18vT8K8Cg8/Dtz571fL1x0LtrkYk4blZMwsacQlp6jRYyUYsbkRQBenTvQN2PPBXsbwOJ+GzHNQQuwhMqnukDqhSTR4lUMWOhnsm6K74umOTgjle38emJYyKIKqTYAvVfPetJAN8jq38qxLwrItPIEUbAanbkFUVqZjvSgelnluSBh07fcNynD1y8CZZJJmj1SvK81izQpUlVVN6tq6DnvghJ7vU9IurULA5dLP/wCJxIJ1SRmRmC2QjblqGwNeEE1tvXPF3LcDkKJNL3UMLjwvM2kPW1oiAyMNxZVSPM7494lwebLJFISNL6u6lidWVtPMqymwbsG9x5chgBuXjA8TegAA3PqK8jXQ3eLuoWtVd6Tsw2+ydySOZ+GCSdlM0IopKhMEptNeZy6rI420iswLIuuYI8gdsDOI5ObLv3GYRo5F5hxWzV6WRy335GueKJ+CwK2YBYrS87obi+Q2sX+7zx7x/MESBFbYAb8vT9mN+CcCmzAV44y8auFd62sm9mqvdCkg+L5HE3aHJuua0ukiAuFOpWA1aQT5bqCp+flhEonkIuXX4/x+3D/xMhIJD5Rv+St1Pwwl8EhLzKApY2D57Dcn4AAk3ht7RsPos2wJK1XU6vBXxN1i04/Dic8+qzVWR1vkCPL1/LGjuKHU1+HLBTjXDpoaGYjki1O9akK2AV926sC7r1xkvBZRF3pimWGge8aNgtNVG6K6brrvYxlVVY6ulDVV3z6tyO9dOXl5i9Z81qIsV8+e5v8AO8aMKJs2RVUAKNfl/lvhoj7LRQ5Rc5nZHVJSRBFEB3kvM6iW8MaDbchiQeXLBSwWtdhVb315+fPqBWPYJ1vdVFn5dN7516b/ADww8C4Jls9MkcErwSNsUlCvYA3KOoUM+ke4yr8ScBuG8JllXVFFNIvukpE7AHY7lQdxsa58vPCrFM5ixRA52SAL67/nixl80I3BCq4F7bi7BG9jn1+eLMHB531qkUzFG0uoiclTXJqUkHnsfXFOWBoiySq0bgjwshDb0d7GodDX9+M+Hq/Pxy1090PcKXZs+R5DcbnFH6UygKVUldgd+hs9avkPl1uyTlzWlFcrKodiY2IoGtmo30JIr4XWB8UAmlKRK7szfVqFsm72ofxzxJn6KrPKSNgAKr8P3+mNUmKigRXPlyv1I+H4YJz8EkhepYZFJKqoZSAxa68Q2N0eR6HyOLr9is8NN5aQA+6CACR0auRHLkTyxqJS6zem9/x+eMjblv5+fKv34nzcTRMY5AyvGxUqQPCw2YH1BFVhh9n3AIs3JOrgyPHAzxQBtBlcV4Q1Gtr2HPbFQr1Z9Tt+z/ljA5rn8dvLkMNfGuDxxZfLZ2ENHHK7xPDJ4mR02bSSBqU89wCDtvhZnmUsSq+Heru9+uxqx/F4n2ueIWf09f46DEeOh8V7M5bI8OyuZniknlzdsFEmhI1oEAkKSzEEeXXy3GcK4Pk86k65cyRZvSGggkYMrkEl1SShbFOSsAbHNr2qE7E2XkVSdSB7UgWWABPXwkEkdBdXzvljIsuzuEQFmY0oUEkknahz3wVzPZLOIGLZeSl96hZXzsAkisAFOPMe48wF/McJmjiSaSKRYpL7typCvXkevXD12fA4VkGzcm2bzSacuhrUsf36O4s0fgB5nAXM9tZZgjSw5V3hQIhkEp5DSCIjJ3JbrulfgMLnEuJSzyGWd2kc82Y8/T0HoKxFMvs54H9NzZec3BD9dOWOxrcA/rEfgGxt2g7fTS5p5o0goMREzwRO6qCdNMyk31+JOIsp28eLLvlo8plFhkvWoE9tfm3f6vzwps1k7V6Dp+OKg1w8SZ/Ng5iVmu3mkYklY0BZz8AoNAV0Ax0jsHnGzOW4q6rWsaI0FCl7p1jjA5ABdK/LCHwbtXHl4XiGShYyp3ckmuQOy9Reo6QSAaWhsMUOH9o5YcrNlovCJmDM496gCNI8gb3PpXngpu7DZGNs0kEZDxQfXZqUDwyOh8CKesauRXLVTNWwqPhEQ4rxy5RqiDMzAnbREuw+DMFv9Y4ocD7ZwZWKSKLJt9aKdzmPFsCBpPdUBuTy5nAHg/HHymZXMZbwlCdKsdQoggq1VqBBrp8sQT9tOMtm87NKx21FUHRUXZQo5AULodScNfaFhluAZPLSAd9mJWzAUjdF3ph5alK/2m8sKp4rlBIZRlCSSWEby3GDdiwqKzL+jY5c8bw8fWbN/SeId7MQVIVCijwkUlFSBHW2kDFR0njXZVZYsrkzJX8n5Xv58vGpMr6yGfRdLqP61+IbHCrNxJuOcYiGgRLKVjC3ZEShtVttbaC5+NDHkvb8LxVeJQpKCdpY3cEFdIXQpA2FCxd7gYFT9ooYc/HnchHJFpkMhjkKlRZ3RSBegqWG+4vAFO3OY7/ibZeFfqcs/wBGhgUdEtX0ruLLBiW5nbyxv2gXN6MlFmctLEsBkp3BGvXRAAIFBVWhz2HkMUeMTcOzGYkzTTzIssveyZfudUgLNqdUfWEKElqYkGq8JrFnjvaiHPcRXMSK8MOhYwAO8cKg3AAZRqNnfpd74H0c/Z1C8U0MhgdlnLKzaSVWOmTc9C0lfKP9LG3tEgKZLMJvasq7ekqb/ChhSm4rlhmnmLN3BJEZMe6AKBGugMdkUKLsWVvrgp7QO2eSz4CxSzR6yplYxe7oBtgA+97bem5xSfDfhWfjzg/knNOFDwZV8pId+6l+ixNX6rm9vMt1YYTO0OSmy2VTLzalePNzqy2a2iytEeY3sHyPriLthNl2mSTKTu40RpTRmNk7qONFN2bvTY8qxf7a9sPp+VyYkH+kxGQTtQGvaMRvY6lVII8x5ViBQ1c/PHVPbmij6AI67sQsErlQ7uq9NOnHLH/dvtQ+XntW+HfK9poM3kUyWfdo3hNwZkKXAAFaJFHiIrax5L5byrCjw6SSOeJof51ZFZNr8YYFdjsd6w7eyR3HE3iktTJFMjry35kUORtenlgTkIcrlJknlzKZoxsGSKBXpiN1LtIqhUBAsCyeVC7Fvs5xrLxcYfOtLohWeWRQUcs6uXoAAGjRB8RHxw+j7XfZ/khluJQM2cy7fWaGRWkLMWBQCjGBeojmcKXazK91nMzGfsTOvntqNflWL+ZlgHERNFml7vvTMsndyArUhYKV0WX2HLbfni724zmUzWfbMwZio52GsGJ9SDQqs1EUxNEiiDZ6c8A2ZDgjZvJLw1oWRo4Emys7IQplde9liLVQDBwvPYpvdAYQeyPGBkc53k8RdaeKVKpwHUq2m/dcWR+I2xL2k4wpzxnys8gQuHQ0ytHRG2kmjVXsd/Tli92w7R5WfNx53LCVcwGR5VaNVjd0rxrUjFboWpHrd8wMZjsq0mTmXhWaTO5UlZWgYETxFb8SxkjxEFgSANQ2AJAxtk4Ys/wWBp30/wAnzlJG0sxMMhBA8Kkg3SjoKOBnDeK5FOIrnoZZcsiSmQwaCWIsnTGUOmmGxVyoWyLYYzsz2qykT8R+kLMIc6HXuoo42CBmLIwZpFpksgDSRyOACdqC4zjkzFyNOibcM6Upickblymkknewb3xb9nXBmn4lloxIYzq7zUrDUAvipSDs5qt+V8uh94ZnuHwQZtNWalknh7tC0MaKhDK4Y/Xub1Iu45C8LnD8+8MqTRMVkjYMrDzBv+BgOsHjK8VnpdOV4nA0ixRyBXgmBZrQq+pVn52a8RANn7K17WJ3MuWSSGOFly0bOkcapUj/AM5dCzuooG66YnzXGeFZ9vpGa7/J5qrkOXQNHKw+2o5o5Py5bk2cS8Z7aZDiBZc9l5k0ECHMwlWm0DYLMGID9WJB2J28zQY7PzLxjgxyFgZ3KAPCp+2q7Cv6pKHyJU45JGWRrBZHQ2OYYMD06gg7/LBXPcUjhznfcN72FE090WPjBCAMTuR4m1GrIpqwd4px3I8RPeZtJMrmjs00CB4pP0pIiwZWoVak2TvgjOwuebKZqDiOYUNDLJJGZNvC5rUSAPCd7+BauWKPa/hcvDs8xidlUnvYJUJ3RtwQ17kXR869cEZOP5ODJNw+PvMzHIzSSTMgjKtpHdmJSxOxHi1HcEjrsIyHaYNlxlM4hmgXeNgQJYT/ANmxBBU9UbblVViKM53Kx8Tyb5qJFTO5cXmEQALKn+tCjYNzJrnR9MIeHXspxnK5CSSZZZJtUbIsXdaGJNe+dRQDboW58umB/Zc8OZZEzwmjYkGOWM2AOqlaPPz/AGdQWy21fuxrjMZio9UYw4zGYDzHoxmMwGY3VeVc8ZjMBquMrHmMwGY9Wt7u+n+eMxmA8vBHIyjYaRd78+inz6m8e4zBK94jmgyheoY/5X8sD5BWMxmF+Vnw2gjBIBuuuIsZjMFSEXZ6Cr9OmPCB0x7jMBpWPBjMZgPcY4x7jMEa42I2549xmA1xs1V1v8v+eMxmA0vHpxmMwHl4zGYzAYTjLx5jMBsgJNDmceY8xmA9xl48xmA//9k="/>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pic>
        <p:nvPicPr>
          <p:cNvPr id="1042" name="Picture 18" descr="http://www.techcn.com.cn/uploads/201105/1306662096o2UEa1b6.jpg"/>
          <p:cNvPicPr>
            <a:picLocks noChangeAspect="1" noChangeArrowheads="1"/>
          </p:cNvPicPr>
          <p:nvPr/>
        </p:nvPicPr>
        <p:blipFill>
          <a:blip r:embed="rId3" cstate="print"/>
          <a:srcRect/>
          <a:stretch>
            <a:fillRect/>
          </a:stretch>
        </p:blipFill>
        <p:spPr bwMode="auto">
          <a:xfrm>
            <a:off x="1461224" y="4274469"/>
            <a:ext cx="3527811" cy="19442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descr="File photo of a statue in front of the former head quarters of Germany's largest business bank, Deutsche Bank, in Frankfurt, Jan. 28, 2013. EU antitrust regulators are set to fine six global banks including Deutsche Bank AG, JPMorgan Chase &amp; Co. and HSBC Holdings PLC for suspected rigging of benchmark euro zone interest rates, a person familiar with the matter said on Nov. 5, 2013. (KAI PFAFFENBACH/REUTERS)"/>
          <p:cNvPicPr>
            <a:picLocks noChangeAspect="1" noChangeArrowheads="1"/>
          </p:cNvPicPr>
          <p:nvPr/>
        </p:nvPicPr>
        <p:blipFill>
          <a:blip r:embed="rId4" cstate="print"/>
          <a:srcRect/>
          <a:stretch>
            <a:fillRect/>
          </a:stretch>
        </p:blipFill>
        <p:spPr bwMode="auto">
          <a:xfrm>
            <a:off x="4439816" y="4235488"/>
            <a:ext cx="3168352" cy="1785800"/>
          </a:xfrm>
          <a:prstGeom prst="rect">
            <a:avLst/>
          </a:prstGeom>
          <a:noFill/>
        </p:spPr>
      </p:pic>
    </p:spTree>
    <p:extLst>
      <p:ext uri="{BB962C8B-B14F-4D97-AF65-F5344CB8AC3E}">
        <p14:creationId xmlns:p14="http://schemas.microsoft.com/office/powerpoint/2010/main" xmlns="" val="203714456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171700" y="364323"/>
            <a:ext cx="8610600" cy="1293028"/>
          </a:xfrm>
        </p:spPr>
        <p:txBody>
          <a:bodyPr/>
          <a:lstStyle/>
          <a:p>
            <a:r>
              <a:rPr lang="en-US" altLang="ko-KR" dirty="0" smtClean="0"/>
              <a:t>UK in EU Commission</a:t>
            </a:r>
            <a:endParaRPr lang="ko-KR" altLang="en-US" dirty="0"/>
          </a:p>
        </p:txBody>
      </p:sp>
      <p:sp>
        <p:nvSpPr>
          <p:cNvPr id="3" name="내용 개체 틀 2"/>
          <p:cNvSpPr>
            <a:spLocks noGrp="1"/>
          </p:cNvSpPr>
          <p:nvPr>
            <p:ph idx="1"/>
          </p:nvPr>
        </p:nvSpPr>
        <p:spPr>
          <a:xfrm>
            <a:off x="4243400" y="1312194"/>
            <a:ext cx="5915000" cy="4525963"/>
          </a:xfrm>
        </p:spPr>
        <p:txBody>
          <a:bodyPr/>
          <a:lstStyle/>
          <a:p>
            <a:r>
              <a:rPr lang="en-US" altLang="ko-KR" dirty="0" smtClean="0"/>
              <a:t>Ashton, Catherine </a:t>
            </a:r>
          </a:p>
          <a:p>
            <a:pPr>
              <a:buNone/>
            </a:pPr>
            <a:r>
              <a:rPr lang="en-US" altLang="ko-KR" dirty="0"/>
              <a:t>	</a:t>
            </a:r>
            <a:r>
              <a:rPr lang="en-US" altLang="ko-KR" dirty="0" smtClean="0"/>
              <a:t>(Vice-President)</a:t>
            </a:r>
          </a:p>
          <a:p>
            <a:r>
              <a:rPr lang="en-US" altLang="ko-KR" dirty="0" smtClean="0"/>
              <a:t>High Representative of the Union for Foreign Affairs and Security Policy</a:t>
            </a:r>
            <a:endParaRPr lang="ko-KR" altLang="en-US" dirty="0"/>
          </a:p>
        </p:txBody>
      </p:sp>
      <p:sp>
        <p:nvSpPr>
          <p:cNvPr id="17410" name="AutoShape 2" descr="Catherine Ashton 2012.jpg"/>
          <p:cNvSpPr>
            <a:spLocks noChangeAspect="1" noChangeArrowheads="1"/>
          </p:cNvSpPr>
          <p:nvPr/>
        </p:nvSpPr>
        <p:spPr bwMode="auto">
          <a:xfrm>
            <a:off x="16922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latinLnBrk="1"/>
            <a:endParaRPr lang="ko-KR" altLang="en-US">
              <a:solidFill>
                <a:prstClr val="black"/>
              </a:solidFill>
            </a:endParaRPr>
          </a:p>
        </p:txBody>
      </p:sp>
      <p:pic>
        <p:nvPicPr>
          <p:cNvPr id="17412" name="Picture 4" descr="Catherine Ashton 2012.jpg"/>
          <p:cNvPicPr>
            <a:picLocks noChangeAspect="1" noChangeArrowheads="1"/>
          </p:cNvPicPr>
          <p:nvPr/>
        </p:nvPicPr>
        <p:blipFill>
          <a:blip r:embed="rId2" cstate="print"/>
          <a:srcRect/>
          <a:stretch>
            <a:fillRect/>
          </a:stretch>
        </p:blipFill>
        <p:spPr bwMode="auto">
          <a:xfrm>
            <a:off x="1209353" y="2700003"/>
            <a:ext cx="2095500" cy="25241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78490211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UK’s </a:t>
            </a:r>
            <a:r>
              <a:rPr lang="en-US" altLang="ko-KR" cap="none" dirty="0" smtClean="0">
                <a:ln w="0"/>
                <a:solidFill>
                  <a:schemeClr val="accent1"/>
                </a:solidFill>
                <a:effectLst>
                  <a:outerShdw blurRad="38100" dist="25400" dir="5400000" algn="ctr" rotWithShape="0">
                    <a:srgbClr val="6E747A">
                      <a:alpha val="43000"/>
                    </a:srgbClr>
                  </a:outerShdw>
                </a:effectLst>
              </a:rPr>
              <a:t>RESPONSIBILITY</a:t>
            </a:r>
            <a:r>
              <a:rPr lang="en-US" altLang="ko-KR" dirty="0" smtClean="0"/>
              <a:t> IN THE </a:t>
            </a:r>
            <a:r>
              <a:rPr lang="en-US" altLang="ko-KR" dirty="0" err="1" smtClean="0"/>
              <a:t>eu</a:t>
            </a:r>
            <a:r>
              <a:rPr lang="en-US" altLang="ko-KR" dirty="0" smtClean="0"/>
              <a:t> COMMISSION</a:t>
            </a:r>
            <a:endParaRPr lang="ko-KR" altLang="en-US" dirty="0"/>
          </a:p>
        </p:txBody>
      </p:sp>
      <p:sp>
        <p:nvSpPr>
          <p:cNvPr id="3" name="Content Placeholder 2"/>
          <p:cNvSpPr>
            <a:spLocks noGrp="1"/>
          </p:cNvSpPr>
          <p:nvPr>
            <p:ph idx="1"/>
          </p:nvPr>
        </p:nvSpPr>
        <p:spPr/>
        <p:txBody>
          <a:bodyPr/>
          <a:lstStyle/>
          <a:p>
            <a:r>
              <a:rPr lang="en-US" altLang="ko-KR" dirty="0"/>
              <a:t>Speaking for the Commission as its voice in the UK</a:t>
            </a:r>
            <a:r>
              <a:rPr lang="en-US" altLang="ko-KR" dirty="0" smtClean="0"/>
              <a:t>.</a:t>
            </a:r>
          </a:p>
          <a:p>
            <a:r>
              <a:rPr lang="en-US" altLang="ko-KR" dirty="0"/>
              <a:t>Reporting back to the Commission in </a:t>
            </a:r>
            <a:r>
              <a:rPr lang="en-US" altLang="ko-KR" dirty="0" smtClean="0"/>
              <a:t>Brussels</a:t>
            </a:r>
          </a:p>
          <a:p>
            <a:r>
              <a:rPr lang="en-US" altLang="ko-KR" dirty="0"/>
              <a:t>Providing information about the European Union across the UK</a:t>
            </a:r>
            <a:endParaRPr lang="ko-KR" alt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8812" y="2314575"/>
            <a:ext cx="2361395" cy="2490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515289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What is the head of the EU commission called  </a:t>
            </a:r>
            <a:endParaRPr lang="ko-KR" altLang="en-US" dirty="0"/>
          </a:p>
        </p:txBody>
      </p:sp>
      <p:sp>
        <p:nvSpPr>
          <p:cNvPr id="3" name="Content Placeholder 2"/>
          <p:cNvSpPr>
            <a:spLocks noGrp="1"/>
          </p:cNvSpPr>
          <p:nvPr>
            <p:ph idx="1"/>
          </p:nvPr>
        </p:nvSpPr>
        <p:spPr/>
        <p:txBody>
          <a:bodyPr>
            <a:normAutofit/>
          </a:bodyPr>
          <a:lstStyle/>
          <a:p>
            <a:r>
              <a:rPr lang="en-US" altLang="ko-KR" sz="4400" dirty="0"/>
              <a:t>commission president</a:t>
            </a:r>
            <a:endParaRPr lang="ko-KR" alt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4305" y="3200745"/>
            <a:ext cx="4023360" cy="2578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7771133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49096"/>
            <a:ext cx="8610600" cy="1293028"/>
          </a:xfrm>
        </p:spPr>
        <p:txBody>
          <a:bodyPr/>
          <a:lstStyle/>
          <a:p>
            <a:r>
              <a:rPr lang="en-US" altLang="ko-KR" dirty="0" smtClean="0"/>
              <a:t>From where, name of the current person in position</a:t>
            </a:r>
            <a:endParaRPr lang="ko-KR" altLang="en-US" dirty="0"/>
          </a:p>
        </p:txBody>
      </p:sp>
      <p:sp>
        <p:nvSpPr>
          <p:cNvPr id="3" name="Content Placeholder 2"/>
          <p:cNvSpPr>
            <a:spLocks noGrp="1"/>
          </p:cNvSpPr>
          <p:nvPr>
            <p:ph idx="1"/>
          </p:nvPr>
        </p:nvSpPr>
        <p:spPr>
          <a:xfrm>
            <a:off x="3679166" y="2808910"/>
            <a:ext cx="3670540" cy="2066889"/>
          </a:xfrm>
        </p:spPr>
        <p:txBody>
          <a:bodyPr/>
          <a:lstStyle/>
          <a:p>
            <a:r>
              <a:rPr lang="en-US" altLang="ko-KR" dirty="0" smtClean="0"/>
              <a:t>Jose </a:t>
            </a:r>
            <a:r>
              <a:rPr lang="en-US" altLang="ko-KR" dirty="0" err="1" smtClean="0"/>
              <a:t>manuel</a:t>
            </a:r>
            <a:r>
              <a:rPr lang="en-US" altLang="ko-KR" dirty="0" smtClean="0"/>
              <a:t> </a:t>
            </a:r>
            <a:r>
              <a:rPr lang="en-US" altLang="ko-KR" dirty="0" err="1" smtClean="0"/>
              <a:t>Barroso</a:t>
            </a:r>
            <a:endParaRPr lang="en-US" altLang="ko-KR" dirty="0" smtClean="0"/>
          </a:p>
          <a:p>
            <a:r>
              <a:rPr lang="en-US" altLang="ko-KR" dirty="0" err="1" smtClean="0"/>
              <a:t>Portuguel</a:t>
            </a:r>
            <a:endParaRPr lang="ko-KR" alt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6075" y="2568366"/>
            <a:ext cx="5142990" cy="34659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4410" y="2057401"/>
            <a:ext cx="3204822" cy="39768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7588948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Relationship with other bodies</a:t>
            </a:r>
            <a:endParaRPr lang="ko-KR" altLang="en-US" dirty="0"/>
          </a:p>
        </p:txBody>
      </p:sp>
      <p:sp>
        <p:nvSpPr>
          <p:cNvPr id="3" name="Content Placeholder 2"/>
          <p:cNvSpPr>
            <a:spLocks noGrp="1"/>
          </p:cNvSpPr>
          <p:nvPr>
            <p:ph idx="1"/>
          </p:nvPr>
        </p:nvSpPr>
        <p:spPr/>
        <p:txBody>
          <a:bodyPr/>
          <a:lstStyle/>
          <a:p>
            <a:r>
              <a:rPr lang="en-US" altLang="ko-KR" dirty="0"/>
              <a:t>relations with the Council, the </a:t>
            </a:r>
            <a:r>
              <a:rPr lang="en-US" altLang="ko-KR" dirty="0" err="1"/>
              <a:t>codecision</a:t>
            </a:r>
            <a:r>
              <a:rPr lang="en-US" altLang="ko-KR" dirty="0"/>
              <a:t> procedure, and the Commission's participation in G8 </a:t>
            </a:r>
            <a:r>
              <a:rPr lang="en-US" altLang="ko-KR" dirty="0" smtClean="0"/>
              <a:t>meetings</a:t>
            </a:r>
          </a:p>
          <a:p>
            <a:r>
              <a:rPr lang="en-US" altLang="ko-KR" dirty="0"/>
              <a:t>Commission departments in Council bodies to ensure that the Commission's position is consistent and correct, </a:t>
            </a:r>
            <a:endParaRPr lang="en-US" altLang="ko-KR" dirty="0" smtClean="0"/>
          </a:p>
          <a:p>
            <a:r>
              <a:rPr lang="en-US" altLang="ko-KR" dirty="0"/>
              <a:t>The SG is the contact point between the European Parliament and the Commission for the whole range of </a:t>
            </a:r>
            <a:r>
              <a:rPr lang="en-US" altLang="ko-KR" dirty="0" err="1"/>
              <a:t>interinstitutional</a:t>
            </a:r>
            <a:r>
              <a:rPr lang="en-US" altLang="ko-KR" dirty="0"/>
              <a:t> relations, </a:t>
            </a:r>
            <a:endParaRPr lang="en-US" altLang="ko-KR" dirty="0" smtClean="0"/>
          </a:p>
          <a:p>
            <a:r>
              <a:rPr lang="en-US" altLang="ko-KR" dirty="0"/>
              <a:t>relations with the European Economic and Social Committee (EESC) and the Committee of the Regions (</a:t>
            </a:r>
            <a:r>
              <a:rPr lang="en-US" altLang="ko-KR" dirty="0" err="1"/>
              <a:t>CoR</a:t>
            </a:r>
            <a:r>
              <a:rPr lang="en-US" altLang="ko-KR" dirty="0"/>
              <a:t>). </a:t>
            </a:r>
          </a:p>
          <a:p>
            <a:r>
              <a:rPr lang="en-US" altLang="ko-KR" dirty="0"/>
              <a:t>relations with national parliaments in EU countries</a:t>
            </a:r>
          </a:p>
        </p:txBody>
      </p:sp>
    </p:spTree>
    <p:extLst>
      <p:ext uri="{BB962C8B-B14F-4D97-AF65-F5344CB8AC3E}">
        <p14:creationId xmlns:p14="http://schemas.microsoft.com/office/powerpoint/2010/main" xmlns="" val="51712300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
  <TotalTime>342</TotalTime>
  <Words>341</Words>
  <Application>Microsoft Office PowerPoint</Application>
  <PresentationFormat>Custom</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EU commission</vt:lpstr>
      <vt:lpstr>EU Commission</vt:lpstr>
      <vt:lpstr>Responsibility of EU Commission</vt:lpstr>
      <vt:lpstr>Recent Decision</vt:lpstr>
      <vt:lpstr>UK in EU Commission</vt:lpstr>
      <vt:lpstr>UK’s RESPONSIBILITY IN THE eu COMMISSION</vt:lpstr>
      <vt:lpstr>What is the head of the EU commission called  </vt:lpstr>
      <vt:lpstr>From where, name of the current person in position</vt:lpstr>
      <vt:lpstr>Relationship with other bodies</vt:lpstr>
      <vt:lpstr>Direction of decisions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commission</dc:title>
  <dc:creator>rose song</dc:creator>
  <cp:lastModifiedBy>user</cp:lastModifiedBy>
  <cp:revision>11</cp:revision>
  <dcterms:created xsi:type="dcterms:W3CDTF">2013-11-07T00:31:06Z</dcterms:created>
  <dcterms:modified xsi:type="dcterms:W3CDTF">2013-11-07T06:46:01Z</dcterms:modified>
</cp:coreProperties>
</file>