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64" r:id="rId6"/>
    <p:sldId id="266" r:id="rId7"/>
    <p:sldId id="263" r:id="rId8"/>
    <p:sldId id="259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2F64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79" autoAdjust="0"/>
    <p:restoredTop sz="90929"/>
  </p:normalViewPr>
  <p:slideViewPr>
    <p:cSldViewPr>
      <p:cViewPr varScale="1">
        <p:scale>
          <a:sx n="66" d="100"/>
          <a:sy n="66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60431-4FA4-44A0-966E-33972CB4E71E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3D268-0E04-422D-A584-C0EC0B3DEC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A370-AE48-4407-8A59-201C80F0C847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609600"/>
            <a:ext cx="91440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-152400" y="0"/>
            <a:ext cx="9296400" cy="609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"/>
            <a:ext cx="8610600" cy="228600"/>
          </a:xfrm>
        </p:spPr>
        <p:txBody>
          <a:bodyPr/>
          <a:lstStyle>
            <a:lvl1pPr marL="0" indent="0">
              <a:defRPr>
                <a:solidFill>
                  <a:schemeClr val="bg2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AAB796-136E-43FD-A338-7BBCBFFB9B2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08690-0C70-4417-BEAE-82B71E0BD41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55A93-3DAA-4FDF-919A-2D49D9A32F7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91E64-FFD1-4A88-9FC6-0FAD48FBEED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1D6E-69F9-4C1A-AFF1-0601EDA4F0C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1D82B-8441-4541-9462-C2606C14D19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9ED7C-A1EB-49ED-B18B-601B0A6B06D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D411-7080-49EB-82BE-C0FDECEB37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24C1-34E7-4B6F-8545-A64DD291BB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A1D72-785D-4094-98EE-BAFCC8FBD9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C560-44B1-4E58-9F8E-3B702AA2348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Z:\newtek\_backgrounds_1.02\Tim\powerpoint templates\61-80\old_maps\elements\circl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296400" cy="609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j-lt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ea typeface="굴림" charset="-127"/>
              </a:defRPr>
            </a:lvl1pPr>
          </a:lstStyle>
          <a:p>
            <a:fld id="{38CA2798-4A77-4F75-966D-593BFCDAAA2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MEP_Schulz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A6192"/>
                </a:solidFill>
                <a:ea typeface="굴림" charset="-127"/>
              </a:rPr>
              <a:t>European Parliament</a:t>
            </a:r>
            <a:endParaRPr lang="en-US" altLang="ko-KR" dirty="0">
              <a:solidFill>
                <a:srgbClr val="0A6192"/>
              </a:solidFill>
              <a:ea typeface="굴림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James Park, Martin Lim, Sun Ah Park</a:t>
            </a:r>
            <a:endParaRPr lang="en-US" altLang="ko-KR" dirty="0">
              <a:ea typeface="굴림" charset="-127"/>
            </a:endParaRPr>
          </a:p>
        </p:txBody>
      </p:sp>
      <p:pic>
        <p:nvPicPr>
          <p:cNvPr id="12290" name="Picture 2" descr="File:Flag of Europ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United Kingdom’s Role in EU Parliament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No difference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Should keep the lines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Boost economic growth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Develop a low-carbon economy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Try to cooperate with other MEPs	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pic>
        <p:nvPicPr>
          <p:cNvPr id="25602" name="Picture 2" descr="http://images.bootkidz.co.uk/uk-flag-official-colou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3360373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EU Parliament?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Directly elected by EU voters every 5 years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Members of the European Parliament (MEPs) represent the people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Parliament is one of the EU’s main law-making institutions, along with the Council of the European Union ('the Council').</a:t>
            </a:r>
          </a:p>
          <a:p>
            <a:endParaRPr lang="ko-KR" altLang="en-US" dirty="0"/>
          </a:p>
        </p:txBody>
      </p:sp>
      <p:pic>
        <p:nvPicPr>
          <p:cNvPr id="11266" name="Picture 2" descr="http://ts4.mm.bing.net/th?id=H.4970115870295715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49080"/>
            <a:ext cx="3600400" cy="2256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What do they do?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3 MAIN ROLES</a:t>
            </a:r>
          </a:p>
          <a:p>
            <a:endParaRPr lang="en-US" altLang="ko-KR" dirty="0" smtClean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Debating and passing European laws, with the Council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Scrutinizing other EU institutions, particularly the Commission, to make sure they are working democratically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Debating and adopting the EU's budget, with the Council.</a:t>
            </a:r>
          </a:p>
          <a:p>
            <a:endParaRPr lang="en-US" altLang="ko-KR" dirty="0">
              <a:ea typeface="굴림" charset="-127"/>
            </a:endParaRPr>
          </a:p>
        </p:txBody>
      </p:sp>
      <p:pic>
        <p:nvPicPr>
          <p:cNvPr id="4" name="Picture 2" descr="http://www.ikv.org.tr/images/upload/data/images/council_of_the_e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941168"/>
            <a:ext cx="2016224" cy="1703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55104"/>
            <a:ext cx="9144000" cy="609600"/>
          </a:xfrm>
        </p:spPr>
        <p:txBody>
          <a:bodyPr/>
          <a:lstStyle/>
          <a:p>
            <a:pPr lvl="0"/>
            <a:r>
              <a:rPr lang="en-US" altLang="ko-KR" sz="2800" dirty="0" smtClean="0"/>
              <a:t> Responsibility of the governing body</a:t>
            </a:r>
            <a:r>
              <a:rPr lang="ko-KR" altLang="en-US" sz="2800" dirty="0" smtClean="0"/>
              <a:t/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  <a:defRPr/>
            </a:pPr>
            <a:r>
              <a:rPr lang="en-US" altLang="ko-KR" dirty="0" smtClean="0"/>
              <a:t>the governing body in the European Parliament is Conference of Presidents of Major American Jewish Organizations.</a:t>
            </a:r>
          </a:p>
          <a:p>
            <a:pPr lvl="0">
              <a:buFont typeface="Arial" pitchFamily="34" charset="0"/>
              <a:buChar char="•"/>
              <a:defRPr/>
            </a:pPr>
            <a:endParaRPr lang="en-US" altLang="ko-KR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US" altLang="ko-KR" dirty="0" smtClean="0"/>
              <a:t>The body is responsible for the organizations of Parliament, its administrative matters and agenda</a:t>
            </a: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 bwMode="auto">
          <a:xfrm>
            <a:off x="683568" y="54868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 bwMode="auto">
          <a:xfrm>
            <a:off x="4067944" y="2204864"/>
            <a:ext cx="48245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사진=유튜브 동영상 캡처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77072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Which countries are currently members of the body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2232248" cy="457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093296"/>
            <a:ext cx="2160240" cy="21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92225" y="2204864"/>
            <a:ext cx="695177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There are total 766 available seats in MEP.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Countries that are consisting this body are as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f</a:t>
            </a:r>
            <a:r>
              <a:rPr lang="en-US" altLang="ko-KR" dirty="0" smtClean="0"/>
              <a:t>ollows.</a:t>
            </a:r>
          </a:p>
          <a:p>
            <a:r>
              <a:rPr lang="en-US" altLang="ko-KR" dirty="0" smtClean="0"/>
              <a:t> Germany, France, Italy, United Kingdom, Spain,</a:t>
            </a:r>
          </a:p>
          <a:p>
            <a:r>
              <a:rPr lang="en-US" altLang="ko-KR" dirty="0" smtClean="0"/>
              <a:t>Poland, Romania, Netherlands, Belgium, </a:t>
            </a:r>
          </a:p>
          <a:p>
            <a:r>
              <a:rPr lang="en-US" altLang="ko-KR" dirty="0" smtClean="0"/>
              <a:t>Czech Republic, Greece, Hungary, Portugal, </a:t>
            </a:r>
          </a:p>
          <a:p>
            <a:r>
              <a:rPr lang="en-US" altLang="ko-KR" dirty="0" smtClean="0"/>
              <a:t>Sweden, Austria, Bulgaria, Finland, Denmark, </a:t>
            </a:r>
          </a:p>
          <a:p>
            <a:r>
              <a:rPr lang="en-US" altLang="ko-KR" dirty="0" smtClean="0"/>
              <a:t>Slovakia, Croatia, Ireland, Lithuania, Latvia,</a:t>
            </a:r>
          </a:p>
          <a:p>
            <a:r>
              <a:rPr lang="en-US" altLang="ko-KR" dirty="0" smtClean="0"/>
              <a:t>Slovenia, Cyprus, Estonia, Luxembourg, Malta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MEPs within the  Parliament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European People's Party (265)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Progressive Alliance of Socialists and Democrats(184)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Alliance of Liberals and Democrats for Europe (84)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European Greens–European Free Alliance (55)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European Conservatives and Reformists (54)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European United Left–Nordic Green Left (35)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Europe of Freedom and Democracy (32)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0" dirty="0" smtClean="0"/>
              <a:t>   Non-</a:t>
            </a:r>
            <a:r>
              <a:rPr lang="en-US" altLang="ko-KR" b="0" dirty="0" err="1" smtClean="0"/>
              <a:t>Inscrits</a:t>
            </a:r>
            <a:r>
              <a:rPr lang="en-US" altLang="ko-KR" b="0" dirty="0" smtClean="0"/>
              <a:t> (27)</a:t>
            </a:r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pic>
        <p:nvPicPr>
          <p:cNvPr id="1026" name="Picture 2" descr="http://upload.wikimedia.org/wikipedia/commons/thumb/c/cd/2009_European_Parliament_Composition.svg/300px-2009_European_Parliament_Composi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2857500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400" dirty="0" smtClean="0"/>
              <a:t>Any major decisions that have been made recently in the body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As the State’s intelligence agency’s collection of nation’s bank account had revealed, on October 23 2013, the European Parliament has adopted a suggestion and decided to cease sharing bank accounts with USA. </a:t>
            </a:r>
          </a:p>
        </p:txBody>
      </p:sp>
      <p:pic>
        <p:nvPicPr>
          <p:cNvPr id="12290" name="Picture 2" descr="http://upload.wikimedia.org/wikipedia/commons/thumb/4/47/MEP_Schulz.jpg/170px-MEP_Schul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1619250" cy="23241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365105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President Martin Schulz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Martin Schulz – President of EU Parliament since January 2012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14 Vice Presidents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multi-party chamber: the Group of the European People’s Party (EPP), the Progressive Alliance of Socialists and Democrats (S&amp;D)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pic>
        <p:nvPicPr>
          <p:cNvPr id="4" name="Picture 2" descr="http://www.political-rant.com/wp-content/uploads/2013/01/martin_schulz_eu_parlia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68760"/>
            <a:ext cx="3168352" cy="1584176"/>
          </a:xfrm>
          <a:prstGeom prst="rect">
            <a:avLst/>
          </a:prstGeom>
          <a:noFill/>
        </p:spPr>
      </p:pic>
      <p:pic>
        <p:nvPicPr>
          <p:cNvPr id="5" name="Picture 6" descr="http://ts3.mm.bing.net/th?id=H.4663841763952634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653136"/>
            <a:ext cx="1240532" cy="1240532"/>
          </a:xfrm>
          <a:prstGeom prst="rect">
            <a:avLst/>
          </a:prstGeom>
          <a:noFill/>
        </p:spPr>
      </p:pic>
      <p:pic>
        <p:nvPicPr>
          <p:cNvPr id="6" name="Picture 4" descr="http://upload.wikimedia.org/wikipedia/en/thumb/e/e7/EPP_logo.svg/245px-EPP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941168"/>
            <a:ext cx="2333625" cy="107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2" name="Picture 4" descr="http://news-beacon-ireland.info/wp-content/uploads/2013/04/EU-commissio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60633"/>
            <a:ext cx="3635896" cy="1797367"/>
          </a:xfrm>
          <a:prstGeom prst="rect">
            <a:avLst/>
          </a:prstGeom>
          <a:noFill/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 </a:t>
            </a:r>
            <a:r>
              <a:rPr lang="en-US" altLang="ko-KR" dirty="0"/>
              <a:t>Commission presents a proposal to Parliament and the </a:t>
            </a:r>
            <a:r>
              <a:rPr lang="en-US" altLang="ko-KR" dirty="0" smtClean="0"/>
              <a:t>Council – three readings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F</a:t>
            </a:r>
            <a:r>
              <a:rPr lang="en-US" altLang="ko-KR" dirty="0" smtClean="0"/>
              <a:t>irst reading: Parliament send </a:t>
            </a:r>
            <a:r>
              <a:rPr lang="en-US" altLang="ko-KR" dirty="0"/>
              <a:t>amendments to the </a:t>
            </a:r>
            <a:r>
              <a:rPr lang="en-US" altLang="ko-KR" dirty="0" smtClean="0"/>
              <a:t>Council - adopt those </a:t>
            </a:r>
            <a:r>
              <a:rPr lang="en-US" altLang="ko-KR" dirty="0"/>
              <a:t>amendments /</a:t>
            </a:r>
            <a:r>
              <a:rPr lang="en-US" altLang="ko-KR" dirty="0" smtClean="0"/>
              <a:t> </a:t>
            </a:r>
            <a:r>
              <a:rPr lang="en-US" altLang="ko-KR" dirty="0"/>
              <a:t>send back a "common position</a:t>
            </a:r>
            <a:r>
              <a:rPr lang="en-US" altLang="ko-KR" dirty="0" smtClean="0"/>
              <a:t>"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 position approved </a:t>
            </a:r>
            <a:r>
              <a:rPr lang="en-US" altLang="ko-KR" dirty="0"/>
              <a:t>by </a:t>
            </a:r>
            <a:r>
              <a:rPr lang="en-US" altLang="ko-KR" dirty="0" smtClean="0"/>
              <a:t>Parliament</a:t>
            </a:r>
            <a:r>
              <a:rPr lang="en-US" altLang="ko-KR" dirty="0"/>
              <a:t> </a:t>
            </a:r>
            <a:r>
              <a:rPr lang="en-US" altLang="ko-KR" dirty="0" smtClean="0"/>
              <a:t>/ rejected by </a:t>
            </a:r>
            <a:r>
              <a:rPr lang="en-US" altLang="ko-KR" dirty="0"/>
              <a:t>an absolute </a:t>
            </a:r>
            <a:r>
              <a:rPr lang="en-US" altLang="ko-KR" dirty="0" smtClean="0"/>
              <a:t>majority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US" altLang="ko-KR" dirty="0"/>
              <a:t>or </a:t>
            </a:r>
            <a:r>
              <a:rPr lang="en-US" altLang="ko-KR" dirty="0" smtClean="0"/>
              <a:t>adopt </a:t>
            </a:r>
            <a:r>
              <a:rPr lang="en-US" altLang="ko-KR" dirty="0"/>
              <a:t>further </a:t>
            </a:r>
            <a:r>
              <a:rPr lang="en-US" altLang="ko-KR" dirty="0" smtClean="0"/>
              <a:t>amendments by </a:t>
            </a:r>
            <a:r>
              <a:rPr lang="en-US" altLang="ko-KR" dirty="0"/>
              <a:t>an absolute </a:t>
            </a:r>
            <a:r>
              <a:rPr lang="en-US" altLang="ko-KR" dirty="0" smtClean="0"/>
              <a:t>majority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If </a:t>
            </a:r>
            <a:r>
              <a:rPr lang="en-US" altLang="ko-KR" dirty="0"/>
              <a:t>the Council does not </a:t>
            </a:r>
            <a:r>
              <a:rPr lang="en-US" altLang="ko-KR" dirty="0" smtClean="0"/>
              <a:t>approve, </a:t>
            </a:r>
            <a:r>
              <a:rPr lang="en-US" altLang="ko-KR" dirty="0"/>
              <a:t>then a "Conciliation Committee" is formed.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 </a:t>
            </a:r>
            <a:r>
              <a:rPr lang="en-US" altLang="ko-KR" dirty="0"/>
              <a:t>Committee is composed of the Council members </a:t>
            </a:r>
            <a:r>
              <a:rPr lang="en-US" altLang="ko-KR" dirty="0" smtClean="0"/>
              <a:t>+ an </a:t>
            </a:r>
            <a:r>
              <a:rPr lang="en-US" altLang="ko-KR" dirty="0"/>
              <a:t>equal number of MEPs who seek to agree a </a:t>
            </a:r>
            <a:r>
              <a:rPr lang="en-US" altLang="ko-KR" dirty="0" smtClean="0"/>
              <a:t>compromise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Once </a:t>
            </a:r>
            <a:r>
              <a:rPr lang="en-US" altLang="ko-KR" dirty="0"/>
              <a:t>a position is agreed, it has to be approved by </a:t>
            </a:r>
            <a:r>
              <a:rPr lang="en-US" altLang="ko-KR" dirty="0" smtClean="0"/>
              <a:t>Parliament</a:t>
            </a:r>
            <a:r>
              <a:rPr lang="en-US" altLang="ko-KR" dirty="0"/>
              <a:t> </a:t>
            </a:r>
            <a:r>
              <a:rPr lang="en-US" altLang="ko-KR" dirty="0" smtClean="0"/>
              <a:t>by simple majority 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d_map">
  <a:themeElements>
    <a:clrScheme name="Office 테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Impact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old_map</Template>
  <TotalTime>86</TotalTime>
  <Words>382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old_map</vt:lpstr>
      <vt:lpstr>European Parliament</vt:lpstr>
      <vt:lpstr>What is EU Parliament?</vt:lpstr>
      <vt:lpstr>What do they do?</vt:lpstr>
      <vt:lpstr> Responsibility of the governing body </vt:lpstr>
      <vt:lpstr>Which countries are currently members of the body</vt:lpstr>
      <vt:lpstr>MEPs within the  Parliament </vt:lpstr>
      <vt:lpstr>Any major decisions that have been made recently in the body</vt:lpstr>
      <vt:lpstr>Slide 8</vt:lpstr>
      <vt:lpstr>Slide 9</vt:lpstr>
      <vt:lpstr>United Kingdom’s Role in EU Parliament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Map</dc:title>
  <dc:creator>박성현</dc:creator>
  <cp:lastModifiedBy>user</cp:lastModifiedBy>
  <cp:revision>18</cp:revision>
  <dcterms:created xsi:type="dcterms:W3CDTF">2013-11-13T18:51:25Z</dcterms:created>
  <dcterms:modified xsi:type="dcterms:W3CDTF">2013-11-14T06:29:22Z</dcterms:modified>
</cp:coreProperties>
</file>