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1B1DCA-9D66-4CD3-BF3F-434F18257EA4}"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B1DCA-9D66-4CD3-BF3F-434F18257EA4}"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B1DCA-9D66-4CD3-BF3F-434F18257EA4}"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B1DCA-9D66-4CD3-BF3F-434F18257EA4}"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B1DCA-9D66-4CD3-BF3F-434F18257EA4}" type="datetimeFigureOut">
              <a:rPr lang="en-US" smtClean="0"/>
              <a:t>11/13/2013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1B1DCA-9D66-4CD3-BF3F-434F18257EA4}"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1B1DCA-9D66-4CD3-BF3F-434F18257EA4}" type="datetimeFigureOut">
              <a:rPr lang="en-US" smtClean="0"/>
              <a:t>11/13/2013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B1DCA-9D66-4CD3-BF3F-434F18257EA4}" type="datetimeFigureOut">
              <a:rPr lang="en-US" smtClean="0"/>
              <a:t>11/13/2013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B1DCA-9D66-4CD3-BF3F-434F18257EA4}" type="datetimeFigureOut">
              <a:rPr lang="en-US" smtClean="0"/>
              <a:t>11/13/2013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B1DCA-9D66-4CD3-BF3F-434F18257EA4}"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B1DCA-9D66-4CD3-BF3F-434F18257EA4}" type="datetimeFigureOut">
              <a:rPr lang="en-US" smtClean="0"/>
              <a:t>11/13/2013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C257F-70EA-433D-9033-3885703EE0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B1DCA-9D66-4CD3-BF3F-434F18257EA4}" type="datetimeFigureOut">
              <a:rPr lang="en-US" smtClean="0"/>
              <a:t>11/13/2013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C257F-70EA-433D-9033-3885703EE0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onsilium.europa.eu/policies/council-configurations/foreign-affairs/high-representative-of-the-union-for-foreign-affairs-and-security-policy.aspx?lang=e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EU Council</a:t>
            </a:r>
            <a:endParaRPr lang="en-US" dirty="0"/>
          </a:p>
        </p:txBody>
      </p:sp>
      <p:sp>
        <p:nvSpPr>
          <p:cNvPr id="6" name="Content Placeholder 5"/>
          <p:cNvSpPr>
            <a:spLocks noGrp="1"/>
          </p:cNvSpPr>
          <p:nvPr>
            <p:ph idx="1"/>
          </p:nvPr>
        </p:nvSpPr>
        <p:spPr/>
        <p:txBody>
          <a:bodyPr/>
          <a:lstStyle/>
          <a:p>
            <a:pPr fontAlgn="base"/>
            <a:r>
              <a:rPr lang="en-US" b="1" dirty="0"/>
              <a:t>What does the European Council do</a:t>
            </a:r>
            <a:r>
              <a:rPr lang="en-US" b="1" dirty="0" smtClean="0"/>
              <a:t>?</a:t>
            </a:r>
            <a:endParaRPr lang="en-US" dirty="0"/>
          </a:p>
          <a:p>
            <a:pPr fontAlgn="base"/>
            <a:r>
              <a:rPr lang="en-US" dirty="0"/>
              <a:t>The European Council provides the Union with the necessary </a:t>
            </a:r>
            <a:r>
              <a:rPr lang="en-US" dirty="0" smtClean="0"/>
              <a:t>impetus (A moving force) </a:t>
            </a:r>
            <a:r>
              <a:rPr lang="en-US" dirty="0"/>
              <a:t>for its development and defines the general political directions and priorities thereof. </a:t>
            </a:r>
            <a:r>
              <a:rPr lang="en-US" b="1" dirty="0"/>
              <a:t>It does not exercise legislative functions.</a:t>
            </a:r>
          </a:p>
          <a:p>
            <a:pPr fontAlgn="base"/>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32060" cy="138499"/>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333333"/>
                </a:solidFill>
                <a:effectLst/>
                <a:latin typeface="Arial" pitchFamily="34" charset="0"/>
                <a:cs typeface="Arial" pitchFamily="34" charset="0"/>
              </a:rPr>
              <a:t>.</a:t>
            </a:r>
            <a:endParaRPr kumimoji="0" lang="en-US" sz="900" b="0" i="0" u="none" strike="noStrike" cap="none" normalizeH="0" baseline="0" dirty="0" smtClean="0">
              <a:ln>
                <a:noFill/>
              </a:ln>
              <a:solidFill>
                <a:srgbClr val="363B8F"/>
              </a:solidFill>
              <a:effectLst/>
              <a:latin typeface="Arial" pitchFamily="34" charset="0"/>
              <a:cs typeface="Arial" pitchFamily="34" charset="0"/>
            </a:endParaRPr>
          </a:p>
        </p:txBody>
      </p:sp>
      <p:pic>
        <p:nvPicPr>
          <p:cNvPr id="1026" name="Picture 2" descr="Link to external site">
            <a:hlinkClick r:id="rId2"/>
          </p:cNvPr>
          <p:cNvPicPr>
            <a:picLocks noChangeAspect="1" noChangeArrowheads="1"/>
          </p:cNvPicPr>
          <p:nvPr/>
        </p:nvPicPr>
        <p:blipFill>
          <a:blip r:embed="rId3"/>
          <a:srcRect/>
          <a:stretch>
            <a:fillRect/>
          </a:stretch>
        </p:blipFill>
        <p:spPr bwMode="auto">
          <a:xfrm>
            <a:off x="11804650" y="228600"/>
            <a:ext cx="152400" cy="152400"/>
          </a:xfrm>
          <a:prstGeom prst="rect">
            <a:avLst/>
          </a:prstGeom>
          <a:noFill/>
        </p:spPr>
      </p:pic>
      <p:sp>
        <p:nvSpPr>
          <p:cNvPr id="6" name="Rectangle 5"/>
          <p:cNvSpPr/>
          <p:nvPr/>
        </p:nvSpPr>
        <p:spPr>
          <a:xfrm>
            <a:off x="228600" y="304800"/>
            <a:ext cx="8458200" cy="2585323"/>
          </a:xfrm>
          <a:prstGeom prst="rect">
            <a:avLst/>
          </a:prstGeom>
        </p:spPr>
        <p:txBody>
          <a:bodyPr wrap="square">
            <a:spAutoFit/>
          </a:bodyPr>
          <a:lstStyle/>
          <a:p>
            <a:r>
              <a:rPr lang="en-US" b="1" dirty="0" smtClean="0"/>
              <a:t>Who are its members?</a:t>
            </a:r>
          </a:p>
          <a:p>
            <a:r>
              <a:rPr lang="en-US" dirty="0" smtClean="0"/>
              <a:t> </a:t>
            </a:r>
          </a:p>
          <a:p>
            <a:r>
              <a:rPr lang="en-US" dirty="0" smtClean="0"/>
              <a:t>The European Council consists of the Heads of State or Government of the Member States, together with its </a:t>
            </a:r>
            <a:r>
              <a:rPr lang="en-US" dirty="0" smtClean="0">
                <a:solidFill>
                  <a:srgbClr val="FF0000"/>
                </a:solidFill>
              </a:rPr>
              <a:t>President and the President of the Commission</a:t>
            </a:r>
            <a:r>
              <a:rPr lang="en-US" dirty="0" smtClean="0"/>
              <a:t>. The High </a:t>
            </a:r>
            <a:r>
              <a:rPr lang="en-US" dirty="0" smtClean="0">
                <a:solidFill>
                  <a:srgbClr val="FF0000"/>
                </a:solidFill>
              </a:rPr>
              <a:t>Representative of the Union for Foreign Affairs and Security </a:t>
            </a:r>
            <a:r>
              <a:rPr lang="en-US" dirty="0" err="1" smtClean="0">
                <a:solidFill>
                  <a:srgbClr val="FF0000"/>
                </a:solidFill>
              </a:rPr>
              <a:t>PolicyLink</a:t>
            </a:r>
            <a:r>
              <a:rPr lang="en-US" dirty="0" smtClean="0">
                <a:solidFill>
                  <a:srgbClr val="FF0000"/>
                </a:solidFill>
              </a:rPr>
              <a:t> </a:t>
            </a:r>
            <a:r>
              <a:rPr lang="en-US" dirty="0" smtClean="0"/>
              <a:t>to external site takes part in its work.</a:t>
            </a:r>
          </a:p>
          <a:p>
            <a:r>
              <a:rPr lang="en-US" dirty="0" smtClean="0"/>
              <a:t>When the agenda so requires, the members of the European Council </a:t>
            </a:r>
            <a:r>
              <a:rPr lang="en-US" dirty="0" smtClean="0">
                <a:solidFill>
                  <a:srgbClr val="FF0000"/>
                </a:solidFill>
              </a:rPr>
              <a:t>may decide each to be assisted by a minister </a:t>
            </a:r>
            <a:r>
              <a:rPr lang="en-US" dirty="0" smtClean="0"/>
              <a:t>and, in the case of the </a:t>
            </a:r>
            <a:r>
              <a:rPr lang="en-US" dirty="0" smtClean="0">
                <a:solidFill>
                  <a:srgbClr val="FF0000"/>
                </a:solidFill>
              </a:rPr>
              <a:t>President of the Commission, by a member of the Commission.</a:t>
            </a:r>
            <a:endParaRPr lang="en-US" dirty="0">
              <a:solidFill>
                <a:srgbClr val="FF0000"/>
              </a:solidFill>
            </a:endParaRPr>
          </a:p>
        </p:txBody>
      </p:sp>
      <p:sp>
        <p:nvSpPr>
          <p:cNvPr id="7" name="Rectangle 6"/>
          <p:cNvSpPr/>
          <p:nvPr/>
        </p:nvSpPr>
        <p:spPr>
          <a:xfrm>
            <a:off x="228600" y="3124200"/>
            <a:ext cx="8610600" cy="1200329"/>
          </a:xfrm>
          <a:prstGeom prst="rect">
            <a:avLst/>
          </a:prstGeom>
        </p:spPr>
        <p:txBody>
          <a:bodyPr wrap="square">
            <a:spAutoFit/>
          </a:bodyPr>
          <a:lstStyle/>
          <a:p>
            <a:r>
              <a:rPr lang="en-US" b="1" dirty="0" smtClean="0"/>
              <a:t>How does it choose its President? How long is the President's term of office?</a:t>
            </a:r>
          </a:p>
          <a:p>
            <a:r>
              <a:rPr lang="en-US" dirty="0" smtClean="0"/>
              <a:t> </a:t>
            </a:r>
          </a:p>
          <a:p>
            <a:r>
              <a:rPr lang="en-US" dirty="0" smtClean="0"/>
              <a:t>The European Council elects its President by qualified majority. The President's term of office is two and a half years, renewable once.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Council of Ministers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Council is an essential EU decision-maker.</a:t>
            </a:r>
          </a:p>
          <a:p>
            <a:r>
              <a:rPr lang="en-US" dirty="0" smtClean="0"/>
              <a:t>JL </a:t>
            </a:r>
            <a:r>
              <a:rPr lang="en-US" dirty="0" err="1" smtClean="0"/>
              <a:t>buildingActs</a:t>
            </a:r>
            <a:r>
              <a:rPr lang="en-US" dirty="0" smtClean="0"/>
              <a:t> which are directly relevant to the lives of EU citizens and have a considerable international impact are adopted by the Council, usually in conjunction with the European Parliament.</a:t>
            </a:r>
          </a:p>
          <a:p>
            <a:endParaRPr lang="en-US" dirty="0" smtClean="0"/>
          </a:p>
          <a:p>
            <a:r>
              <a:rPr lang="en-US" dirty="0" smtClean="0"/>
              <a:t>The Council is the EU institution where the Member States' government representatives sit, i.e. the ministers of each Member State with responsibility for a given area. The composition and frequency of Council meetings vary depending on the issues dealt with. Foreign ministers, for example, meet roughly once a month in the Foreign Affairs Council. Similarly, economics and finance ministers meet once a month in the Council which handles economic and financial affairs, called the </a:t>
            </a:r>
            <a:r>
              <a:rPr lang="en-US" dirty="0" err="1" smtClean="0"/>
              <a:t>Ecofin</a:t>
            </a:r>
            <a:r>
              <a:rPr lang="en-US" dirty="0" smtClean="0"/>
              <a:t> Council.</a:t>
            </a:r>
          </a:p>
          <a:p>
            <a:endParaRPr lang="en-US" dirty="0" smtClean="0"/>
          </a:p>
          <a:p>
            <a:r>
              <a:rPr lang="en-US" dirty="0" smtClean="0"/>
              <a:t>There are ten Council configurations, covering the whole range of EU policies. The General Affairs Council, which is usually attended by foreign ministers or European affairs ministers, makes sure that the various Council configurations are working consistently with one another and makes the preparations for European Council meetings.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382000" cy="2031325"/>
          </a:xfrm>
          <a:prstGeom prst="rect">
            <a:avLst/>
          </a:prstGeom>
        </p:spPr>
        <p:txBody>
          <a:bodyPr wrap="square">
            <a:spAutoFit/>
          </a:bodyPr>
          <a:lstStyle/>
          <a:p>
            <a:pPr>
              <a:buFont typeface="Arial" pitchFamily="34" charset="0"/>
              <a:buChar char="•"/>
            </a:pPr>
            <a:r>
              <a:rPr lang="en-US" dirty="0" smtClean="0"/>
              <a:t>It adopts legislative acts (Regulations, Directives, etc.), in many cases in "co-decision"    	with the European Parliament;</a:t>
            </a:r>
          </a:p>
          <a:p>
            <a:pPr>
              <a:buFont typeface="Arial" pitchFamily="34" charset="0"/>
              <a:buChar char="•"/>
            </a:pPr>
            <a:r>
              <a:rPr lang="en-US" dirty="0" smtClean="0"/>
              <a:t>It helps coordinate Member States' policies, for example, in the economic field;</a:t>
            </a:r>
          </a:p>
          <a:p>
            <a:pPr>
              <a:buFont typeface="Arial" pitchFamily="34" charset="0"/>
              <a:buChar char="•"/>
            </a:pPr>
            <a:r>
              <a:rPr lang="en-US" dirty="0" smtClean="0"/>
              <a:t>It develops the common foreign and security policy, on the basis of strategic guidelines set by the European Council;</a:t>
            </a:r>
          </a:p>
          <a:p>
            <a:pPr>
              <a:buFont typeface="Arial" pitchFamily="34" charset="0"/>
              <a:buChar char="•"/>
            </a:pPr>
            <a:r>
              <a:rPr lang="en-US" dirty="0" smtClean="0"/>
              <a:t>It concludes international agreements on behalf of the Union;</a:t>
            </a:r>
          </a:p>
          <a:p>
            <a:pPr>
              <a:buFont typeface="Arial" pitchFamily="34" charset="0"/>
              <a:buChar char="•"/>
            </a:pPr>
            <a:r>
              <a:rPr lang="en-US" dirty="0" smtClean="0"/>
              <a:t>It adopts the Union's budget, together with the European Parliament.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Council as law-maker</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made by the Council, together with the European Parliament</a:t>
            </a:r>
          </a:p>
          <a:p>
            <a:r>
              <a:rPr lang="en-US" dirty="0" smtClean="0"/>
              <a:t>can ask the Commission to submit any proposals</a:t>
            </a:r>
          </a:p>
          <a:p>
            <a:r>
              <a:rPr lang="en-US" dirty="0" smtClean="0"/>
              <a:t>a million citizens may also sign a petition inviting the Commission to submit a proposal (the citizens' right of initiative)</a:t>
            </a:r>
          </a:p>
          <a:p>
            <a:r>
              <a:rPr lang="en-US" dirty="0" smtClean="0"/>
              <a:t>sits in public, (</a:t>
            </a:r>
            <a:r>
              <a:rPr lang="en-US" dirty="0" err="1" smtClean="0"/>
              <a:t>video.consilium.europa.euLink</a:t>
            </a:r>
            <a:r>
              <a:rPr lang="en-US" dirty="0" smtClean="0"/>
              <a:t> to external site)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458200" cy="3539430"/>
          </a:xfrm>
          <a:prstGeom prst="rect">
            <a:avLst/>
          </a:prstGeom>
        </p:spPr>
        <p:txBody>
          <a:bodyPr wrap="square">
            <a:spAutoFit/>
          </a:bodyPr>
          <a:lstStyle/>
          <a:p>
            <a:pPr>
              <a:buFont typeface="Arial" pitchFamily="34" charset="0"/>
              <a:buChar char="•"/>
            </a:pPr>
            <a:r>
              <a:rPr lang="en-US" sz="3200" dirty="0" smtClean="0"/>
              <a:t> A qualified majority will be reached if the following two conditions are met: (in some cases a two-thirds majority); a minimum of 260 votes is cast in </a:t>
            </a:r>
            <a:r>
              <a:rPr lang="en-US" sz="3200" dirty="0" err="1" smtClean="0"/>
              <a:t>favour</a:t>
            </a:r>
            <a:r>
              <a:rPr lang="en-US" sz="3200" dirty="0" smtClean="0"/>
              <a:t> of the proposal, out of a total of 352 votes</a:t>
            </a:r>
          </a:p>
          <a:p>
            <a:pPr>
              <a:buFont typeface="Arial" pitchFamily="34" charset="0"/>
              <a:buChar char="•"/>
            </a:pPr>
            <a:r>
              <a:rPr lang="en-US" sz="3200" dirty="0" smtClean="0"/>
              <a:t> Or at least 62 % of the total population of the Union</a:t>
            </a:r>
            <a:endParaRPr lang="en-US"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403639"/>
            <a:ext cx="8610600" cy="369332"/>
          </a:xfrm>
          <a:prstGeom prst="rect">
            <a:avLst/>
          </a:prstGeom>
        </p:spPr>
        <p:txBody>
          <a:bodyPr wrap="square">
            <a:spAutoFit/>
          </a:bodyPr>
          <a:lstStyle/>
          <a:p>
            <a:r>
              <a:rPr lang="en-US" dirty="0" smtClean="0"/>
              <a:t>.</a:t>
            </a:r>
            <a:endParaRPr lang="en-US" dirty="0"/>
          </a:p>
        </p:txBody>
      </p:sp>
      <p:graphicFrame>
        <p:nvGraphicFramePr>
          <p:cNvPr id="3" name="Table 2"/>
          <p:cNvGraphicFramePr>
            <a:graphicFrameLocks noGrp="1"/>
          </p:cNvGraphicFramePr>
          <p:nvPr/>
        </p:nvGraphicFramePr>
        <p:xfrm>
          <a:off x="1143000" y="1361258"/>
          <a:ext cx="7391400" cy="4085024"/>
        </p:xfrm>
        <a:graphic>
          <a:graphicData uri="http://schemas.openxmlformats.org/drawingml/2006/table">
            <a:tbl>
              <a:tblPr/>
              <a:tblGrid>
                <a:gridCol w="6655763"/>
                <a:gridCol w="735637"/>
              </a:tblGrid>
              <a:tr h="490934">
                <a:tc gridSpan="2">
                  <a:txBody>
                    <a:bodyPr/>
                    <a:lstStyle/>
                    <a:p>
                      <a:r>
                        <a:rPr lang="en-US" sz="1400" b="1" dirty="0"/>
                        <a:t>Distribution of votes for each Member State </a:t>
                      </a:r>
                    </a:p>
                  </a:txBody>
                  <a:tcPr marL="36312" marR="36312" marT="36312" marB="36312">
                    <a:lnL>
                      <a:noFill/>
                    </a:lnL>
                    <a:lnR>
                      <a:noFill/>
                    </a:lnR>
                    <a:lnT>
                      <a:noFill/>
                    </a:lnT>
                    <a:lnB w="9525" cap="flat" cmpd="sng" algn="ctr">
                      <a:solidFill>
                        <a:srgbClr val="666666"/>
                      </a:solidFill>
                      <a:prstDash val="solid"/>
                      <a:round/>
                      <a:headEnd type="none" w="med" len="med"/>
                      <a:tailEnd type="none" w="med" len="med"/>
                    </a:lnB>
                    <a:solidFill>
                      <a:srgbClr val="E1E1E1"/>
                    </a:solidFill>
                  </a:tcPr>
                </a:tc>
                <a:tc hMerge="1">
                  <a:txBody>
                    <a:bodyPr/>
                    <a:lstStyle/>
                    <a:p>
                      <a:endParaRPr lang="en-US"/>
                    </a:p>
                  </a:txBody>
                  <a:tcPr/>
                </a:tc>
              </a:tr>
              <a:tr h="461884">
                <a:tc>
                  <a:txBody>
                    <a:bodyPr/>
                    <a:lstStyle/>
                    <a:p>
                      <a:r>
                        <a:rPr lang="en-US" sz="1400"/>
                        <a:t>Germany, France, Italy, United Kingdom</a:t>
                      </a:r>
                    </a:p>
                  </a:txBody>
                  <a:tcPr marL="21787" marR="21787" marT="21787" marB="21787">
                    <a:lnL>
                      <a:noFill/>
                    </a:lnL>
                    <a:lnR>
                      <a:noFill/>
                    </a:lnR>
                    <a:lnT w="9525" cap="flat" cmpd="sng" algn="ctr">
                      <a:solidFill>
                        <a:srgbClr val="666666"/>
                      </a:solidFill>
                      <a:prstDash val="solid"/>
                      <a:round/>
                      <a:headEnd type="none" w="med" len="med"/>
                      <a:tailEnd type="none" w="med" len="med"/>
                    </a:lnT>
                    <a:lnB>
                      <a:noFill/>
                    </a:lnB>
                    <a:solidFill>
                      <a:srgbClr val="FFFFFF"/>
                    </a:solidFill>
                  </a:tcPr>
                </a:tc>
                <a:tc>
                  <a:txBody>
                    <a:bodyPr/>
                    <a:lstStyle/>
                    <a:p>
                      <a:pPr algn="r"/>
                      <a:r>
                        <a:rPr lang="en-US" sz="1400"/>
                        <a:t>29</a:t>
                      </a:r>
                    </a:p>
                  </a:txBody>
                  <a:tcPr marL="21787" marR="21787" marT="21787" marB="21787">
                    <a:lnL>
                      <a:noFill/>
                    </a:lnL>
                    <a:lnR>
                      <a:noFill/>
                    </a:lnR>
                    <a:lnT w="9525" cap="flat" cmpd="sng" algn="ctr">
                      <a:solidFill>
                        <a:srgbClr val="666666"/>
                      </a:solidFill>
                      <a:prstDash val="solid"/>
                      <a:round/>
                      <a:headEnd type="none" w="med" len="med"/>
                      <a:tailEnd type="none" w="med" len="med"/>
                    </a:lnT>
                    <a:lnB>
                      <a:noFill/>
                    </a:lnB>
                    <a:solidFill>
                      <a:srgbClr val="FFFFFF"/>
                    </a:solidFill>
                  </a:tcPr>
                </a:tc>
              </a:tr>
              <a:tr h="252729">
                <a:tc>
                  <a:txBody>
                    <a:bodyPr/>
                    <a:lstStyle/>
                    <a:p>
                      <a:r>
                        <a:rPr lang="en-US" sz="1400"/>
                        <a:t>Spain, Poland</a:t>
                      </a:r>
                    </a:p>
                  </a:txBody>
                  <a:tcPr marL="21787" marR="21787" marT="21787" marB="21787">
                    <a:lnL>
                      <a:noFill/>
                    </a:lnL>
                    <a:lnR>
                      <a:noFill/>
                    </a:lnR>
                    <a:lnT>
                      <a:noFill/>
                    </a:lnT>
                    <a:lnB>
                      <a:noFill/>
                    </a:lnB>
                    <a:solidFill>
                      <a:srgbClr val="E1E1E1"/>
                    </a:solidFill>
                  </a:tcPr>
                </a:tc>
                <a:tc>
                  <a:txBody>
                    <a:bodyPr/>
                    <a:lstStyle/>
                    <a:p>
                      <a:pPr algn="r"/>
                      <a:r>
                        <a:rPr lang="en-US" sz="1400"/>
                        <a:t>27</a:t>
                      </a:r>
                    </a:p>
                  </a:txBody>
                  <a:tcPr marL="21787" marR="21787" marT="21787" marB="21787">
                    <a:lnL>
                      <a:noFill/>
                    </a:lnL>
                    <a:lnR>
                      <a:noFill/>
                    </a:lnR>
                    <a:lnT>
                      <a:noFill/>
                    </a:lnT>
                    <a:lnB>
                      <a:noFill/>
                    </a:lnB>
                    <a:solidFill>
                      <a:srgbClr val="E1E1E1"/>
                    </a:solidFill>
                  </a:tcPr>
                </a:tc>
              </a:tr>
              <a:tr h="252729">
                <a:tc>
                  <a:txBody>
                    <a:bodyPr/>
                    <a:lstStyle/>
                    <a:p>
                      <a:r>
                        <a:rPr lang="en-US" sz="1400"/>
                        <a:t>Romania</a:t>
                      </a:r>
                    </a:p>
                  </a:txBody>
                  <a:tcPr marL="21787" marR="21787" marT="21787" marB="21787">
                    <a:lnL>
                      <a:noFill/>
                    </a:lnL>
                    <a:lnR>
                      <a:noFill/>
                    </a:lnR>
                    <a:lnT>
                      <a:noFill/>
                    </a:lnT>
                    <a:lnB>
                      <a:noFill/>
                    </a:lnB>
                    <a:solidFill>
                      <a:srgbClr val="FFFFFF"/>
                    </a:solidFill>
                  </a:tcPr>
                </a:tc>
                <a:tc>
                  <a:txBody>
                    <a:bodyPr/>
                    <a:lstStyle/>
                    <a:p>
                      <a:pPr algn="r"/>
                      <a:r>
                        <a:rPr lang="en-US" sz="1400"/>
                        <a:t>14</a:t>
                      </a:r>
                    </a:p>
                  </a:txBody>
                  <a:tcPr marL="21787" marR="21787" marT="21787" marB="21787">
                    <a:lnL>
                      <a:noFill/>
                    </a:lnL>
                    <a:lnR>
                      <a:noFill/>
                    </a:lnR>
                    <a:lnT>
                      <a:noFill/>
                    </a:lnT>
                    <a:lnB>
                      <a:noFill/>
                    </a:lnB>
                    <a:solidFill>
                      <a:srgbClr val="FFFFFF"/>
                    </a:solidFill>
                  </a:tcPr>
                </a:tc>
              </a:tr>
              <a:tr h="252729">
                <a:tc>
                  <a:txBody>
                    <a:bodyPr/>
                    <a:lstStyle/>
                    <a:p>
                      <a:r>
                        <a:rPr lang="en-US" sz="1400"/>
                        <a:t>Netherlands</a:t>
                      </a:r>
                    </a:p>
                  </a:txBody>
                  <a:tcPr marL="21787" marR="21787" marT="21787" marB="21787">
                    <a:lnL>
                      <a:noFill/>
                    </a:lnL>
                    <a:lnR>
                      <a:noFill/>
                    </a:lnR>
                    <a:lnT>
                      <a:noFill/>
                    </a:lnT>
                    <a:lnB>
                      <a:noFill/>
                    </a:lnB>
                    <a:solidFill>
                      <a:srgbClr val="E1E1E1"/>
                    </a:solidFill>
                  </a:tcPr>
                </a:tc>
                <a:tc>
                  <a:txBody>
                    <a:bodyPr/>
                    <a:lstStyle/>
                    <a:p>
                      <a:pPr algn="r"/>
                      <a:r>
                        <a:rPr lang="en-US" sz="1400"/>
                        <a:t>13</a:t>
                      </a:r>
                    </a:p>
                  </a:txBody>
                  <a:tcPr marL="21787" marR="21787" marT="21787" marB="21787">
                    <a:lnL>
                      <a:noFill/>
                    </a:lnL>
                    <a:lnR>
                      <a:noFill/>
                    </a:lnR>
                    <a:lnT>
                      <a:noFill/>
                    </a:lnT>
                    <a:lnB>
                      <a:noFill/>
                    </a:lnB>
                    <a:solidFill>
                      <a:srgbClr val="E1E1E1"/>
                    </a:solidFill>
                  </a:tcPr>
                </a:tc>
              </a:tr>
              <a:tr h="461884">
                <a:tc>
                  <a:txBody>
                    <a:bodyPr/>
                    <a:lstStyle/>
                    <a:p>
                      <a:r>
                        <a:rPr lang="en-US" sz="1400"/>
                        <a:t>Belgium, Czech Republic, Greece, Hungary, Portugal</a:t>
                      </a:r>
                    </a:p>
                  </a:txBody>
                  <a:tcPr marL="21787" marR="21787" marT="21787" marB="21787">
                    <a:lnL>
                      <a:noFill/>
                    </a:lnL>
                    <a:lnR>
                      <a:noFill/>
                    </a:lnR>
                    <a:lnT>
                      <a:noFill/>
                    </a:lnT>
                    <a:lnB>
                      <a:noFill/>
                    </a:lnB>
                    <a:solidFill>
                      <a:srgbClr val="FFFFFF"/>
                    </a:solidFill>
                  </a:tcPr>
                </a:tc>
                <a:tc>
                  <a:txBody>
                    <a:bodyPr/>
                    <a:lstStyle/>
                    <a:p>
                      <a:pPr algn="r"/>
                      <a:r>
                        <a:rPr lang="en-US" sz="1400"/>
                        <a:t>12</a:t>
                      </a:r>
                    </a:p>
                  </a:txBody>
                  <a:tcPr marL="21787" marR="21787" marT="21787" marB="21787">
                    <a:lnL>
                      <a:noFill/>
                    </a:lnL>
                    <a:lnR>
                      <a:noFill/>
                    </a:lnR>
                    <a:lnT>
                      <a:noFill/>
                    </a:lnT>
                    <a:lnB>
                      <a:noFill/>
                    </a:lnB>
                    <a:solidFill>
                      <a:srgbClr val="FFFFFF"/>
                    </a:solidFill>
                  </a:tcPr>
                </a:tc>
              </a:tr>
              <a:tr h="252729">
                <a:tc>
                  <a:txBody>
                    <a:bodyPr/>
                    <a:lstStyle/>
                    <a:p>
                      <a:r>
                        <a:rPr lang="en-US" sz="1400" dirty="0"/>
                        <a:t>Austria, Bulgaria, Sweden</a:t>
                      </a:r>
                    </a:p>
                  </a:txBody>
                  <a:tcPr marL="21787" marR="21787" marT="21787" marB="21787">
                    <a:lnL>
                      <a:noFill/>
                    </a:lnL>
                    <a:lnR>
                      <a:noFill/>
                    </a:lnR>
                    <a:lnT>
                      <a:noFill/>
                    </a:lnT>
                    <a:lnB>
                      <a:noFill/>
                    </a:lnB>
                    <a:solidFill>
                      <a:srgbClr val="E1E1E1"/>
                    </a:solidFill>
                  </a:tcPr>
                </a:tc>
                <a:tc>
                  <a:txBody>
                    <a:bodyPr/>
                    <a:lstStyle/>
                    <a:p>
                      <a:pPr algn="r"/>
                      <a:r>
                        <a:rPr lang="en-US" sz="1400"/>
                        <a:t>10</a:t>
                      </a:r>
                    </a:p>
                  </a:txBody>
                  <a:tcPr marL="21787" marR="21787" marT="21787" marB="21787">
                    <a:lnL>
                      <a:noFill/>
                    </a:lnL>
                    <a:lnR>
                      <a:noFill/>
                    </a:lnR>
                    <a:lnT>
                      <a:noFill/>
                    </a:lnT>
                    <a:lnB>
                      <a:noFill/>
                    </a:lnB>
                    <a:solidFill>
                      <a:srgbClr val="E1E1E1"/>
                    </a:solidFill>
                  </a:tcPr>
                </a:tc>
              </a:tr>
              <a:tr h="461884">
                <a:tc>
                  <a:txBody>
                    <a:bodyPr/>
                    <a:lstStyle/>
                    <a:p>
                      <a:r>
                        <a:rPr lang="en-US" sz="1400"/>
                        <a:t>Croatia, Denmark, Finland, Ireland, Lithuania, Slovakia</a:t>
                      </a:r>
                    </a:p>
                  </a:txBody>
                  <a:tcPr marL="21787" marR="21787" marT="21787" marB="21787">
                    <a:lnL>
                      <a:noFill/>
                    </a:lnL>
                    <a:lnR>
                      <a:noFill/>
                    </a:lnR>
                    <a:lnT>
                      <a:noFill/>
                    </a:lnT>
                    <a:lnB>
                      <a:noFill/>
                    </a:lnB>
                    <a:solidFill>
                      <a:srgbClr val="FFFFFF"/>
                    </a:solidFill>
                  </a:tcPr>
                </a:tc>
                <a:tc>
                  <a:txBody>
                    <a:bodyPr/>
                    <a:lstStyle/>
                    <a:p>
                      <a:pPr algn="r"/>
                      <a:r>
                        <a:rPr lang="en-US" sz="1400"/>
                        <a:t>7</a:t>
                      </a:r>
                    </a:p>
                  </a:txBody>
                  <a:tcPr marL="21787" marR="21787" marT="21787" marB="21787">
                    <a:lnL>
                      <a:noFill/>
                    </a:lnL>
                    <a:lnR>
                      <a:noFill/>
                    </a:lnR>
                    <a:lnT>
                      <a:noFill/>
                    </a:lnT>
                    <a:lnB>
                      <a:noFill/>
                    </a:lnB>
                    <a:solidFill>
                      <a:srgbClr val="FFFFFF"/>
                    </a:solidFill>
                  </a:tcPr>
                </a:tc>
              </a:tr>
              <a:tr h="461884">
                <a:tc>
                  <a:txBody>
                    <a:bodyPr/>
                    <a:lstStyle/>
                    <a:p>
                      <a:r>
                        <a:rPr lang="en-US" sz="1400"/>
                        <a:t>Cyprus, Estonia, Latvia, Luxembourg, Slovenia</a:t>
                      </a:r>
                    </a:p>
                  </a:txBody>
                  <a:tcPr marL="21787" marR="21787" marT="21787" marB="21787">
                    <a:lnL>
                      <a:noFill/>
                    </a:lnL>
                    <a:lnR>
                      <a:noFill/>
                    </a:lnR>
                    <a:lnT>
                      <a:noFill/>
                    </a:lnT>
                    <a:lnB>
                      <a:noFill/>
                    </a:lnB>
                    <a:solidFill>
                      <a:srgbClr val="E1E1E1"/>
                    </a:solidFill>
                  </a:tcPr>
                </a:tc>
                <a:tc>
                  <a:txBody>
                    <a:bodyPr/>
                    <a:lstStyle/>
                    <a:p>
                      <a:pPr algn="r"/>
                      <a:r>
                        <a:rPr lang="en-US" sz="1400"/>
                        <a:t>4</a:t>
                      </a:r>
                    </a:p>
                  </a:txBody>
                  <a:tcPr marL="21787" marR="21787" marT="21787" marB="21787">
                    <a:lnL>
                      <a:noFill/>
                    </a:lnL>
                    <a:lnR>
                      <a:noFill/>
                    </a:lnR>
                    <a:lnT>
                      <a:noFill/>
                    </a:lnT>
                    <a:lnB>
                      <a:noFill/>
                    </a:lnB>
                    <a:solidFill>
                      <a:srgbClr val="E1E1E1"/>
                    </a:solidFill>
                  </a:tcPr>
                </a:tc>
              </a:tr>
              <a:tr h="252729">
                <a:tc>
                  <a:txBody>
                    <a:bodyPr/>
                    <a:lstStyle/>
                    <a:p>
                      <a:r>
                        <a:rPr lang="en-US" sz="1400"/>
                        <a:t>Malta</a:t>
                      </a:r>
                    </a:p>
                  </a:txBody>
                  <a:tcPr marL="21787" marR="21787" marT="21787" marB="21787">
                    <a:lnL>
                      <a:noFill/>
                    </a:lnL>
                    <a:lnR>
                      <a:noFill/>
                    </a:lnR>
                    <a:lnT>
                      <a:noFill/>
                    </a:lnT>
                    <a:lnB>
                      <a:noFill/>
                    </a:lnB>
                    <a:solidFill>
                      <a:srgbClr val="FFFFFF"/>
                    </a:solidFill>
                  </a:tcPr>
                </a:tc>
                <a:tc>
                  <a:txBody>
                    <a:bodyPr/>
                    <a:lstStyle/>
                    <a:p>
                      <a:pPr algn="r"/>
                      <a:r>
                        <a:rPr lang="en-US" sz="1400"/>
                        <a:t>3</a:t>
                      </a:r>
                    </a:p>
                  </a:txBody>
                  <a:tcPr marL="21787" marR="21787" marT="21787" marB="21787">
                    <a:lnL>
                      <a:noFill/>
                    </a:lnL>
                    <a:lnR>
                      <a:noFill/>
                    </a:lnR>
                    <a:lnT>
                      <a:noFill/>
                    </a:lnT>
                    <a:lnB>
                      <a:noFill/>
                    </a:lnB>
                    <a:solidFill>
                      <a:srgbClr val="FFFFFF"/>
                    </a:solidFill>
                  </a:tcPr>
                </a:tc>
              </a:tr>
              <a:tr h="461884">
                <a:tc>
                  <a:txBody>
                    <a:bodyPr/>
                    <a:lstStyle/>
                    <a:p>
                      <a:r>
                        <a:rPr lang="en-US" sz="1400" b="1"/>
                        <a:t>TOTAL</a:t>
                      </a:r>
                    </a:p>
                  </a:txBody>
                  <a:tcPr marL="21787" marR="21787" marT="21787" marB="21787">
                    <a:lnL>
                      <a:noFill/>
                    </a:lnL>
                    <a:lnR>
                      <a:noFill/>
                    </a:lnR>
                    <a:lnT>
                      <a:noFill/>
                    </a:lnT>
                    <a:lnB>
                      <a:noFill/>
                    </a:lnB>
                    <a:solidFill>
                      <a:srgbClr val="DDDDDD"/>
                    </a:solidFill>
                  </a:tcPr>
                </a:tc>
                <a:tc>
                  <a:txBody>
                    <a:bodyPr/>
                    <a:lstStyle/>
                    <a:p>
                      <a:pPr algn="r"/>
                      <a:r>
                        <a:rPr lang="en-US" sz="1400" b="1" dirty="0"/>
                        <a:t>352</a:t>
                      </a:r>
                    </a:p>
                  </a:txBody>
                  <a:tcPr marL="21787" marR="21787" marT="21787" marB="21787">
                    <a:lnL>
                      <a:noFill/>
                    </a:lnL>
                    <a:lnR>
                      <a:noFill/>
                    </a:lnR>
                    <a:lnT>
                      <a:noFill/>
                    </a:lnT>
                    <a:lnB>
                      <a:noFill/>
                    </a:lnB>
                    <a:solidFill>
                      <a:srgbClr val="DDDDDD"/>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534400" cy="5632311"/>
          </a:xfrm>
          <a:prstGeom prst="rect">
            <a:avLst/>
          </a:prstGeom>
        </p:spPr>
        <p:txBody>
          <a:bodyPr wrap="square">
            <a:spAutoFit/>
          </a:bodyPr>
          <a:lstStyle/>
          <a:p>
            <a:endParaRPr lang="en-US" dirty="0" smtClean="0"/>
          </a:p>
          <a:p>
            <a:pPr>
              <a:buFont typeface="Arial" pitchFamily="34" charset="0"/>
              <a:buChar char="•"/>
            </a:pPr>
            <a:r>
              <a:rPr lang="en-US" dirty="0" smtClean="0"/>
              <a:t>The EU's 28 Member States take it in turn to chair the Council for a period of six months</a:t>
            </a:r>
          </a:p>
          <a:p>
            <a:endParaRPr lang="en-US" dirty="0" smtClean="0"/>
          </a:p>
          <a:p>
            <a:pPr>
              <a:buFont typeface="Arial" pitchFamily="34" charset="0"/>
              <a:buChar char="•"/>
            </a:pPr>
            <a:r>
              <a:rPr lang="en-US" dirty="0" smtClean="0"/>
              <a:t> Presidency chairs meetings at every level</a:t>
            </a:r>
          </a:p>
          <a:p>
            <a:endParaRPr lang="en-US" dirty="0" smtClean="0"/>
          </a:p>
          <a:p>
            <a:pPr>
              <a:buFont typeface="Arial" pitchFamily="34" charset="0"/>
              <a:buChar char="•"/>
            </a:pPr>
            <a:r>
              <a:rPr lang="en-US" dirty="0" smtClean="0"/>
              <a:t> proposes guidelines and draws up the compromises needed for the Council to take decisions.</a:t>
            </a:r>
          </a:p>
          <a:p>
            <a:endParaRPr lang="en-US" dirty="0" smtClean="0"/>
          </a:p>
          <a:p>
            <a:pPr>
              <a:buFont typeface="Arial" pitchFamily="34" charset="0"/>
              <a:buChar char="•"/>
            </a:pPr>
            <a:r>
              <a:rPr lang="en-US" dirty="0" smtClean="0"/>
              <a:t>the six-monthly presidencies work together closely in groups of three </a:t>
            </a:r>
          </a:p>
          <a:p>
            <a:pPr>
              <a:buFont typeface="Arial" pitchFamily="34" charset="0"/>
              <a:buChar char="•"/>
            </a:pPr>
            <a:endParaRPr lang="en-US" dirty="0" smtClean="0"/>
          </a:p>
          <a:p>
            <a:pPr>
              <a:buFont typeface="Arial" pitchFamily="34" charset="0"/>
              <a:buChar char="•"/>
            </a:pPr>
            <a:r>
              <a:rPr lang="en-US" dirty="0" smtClean="0"/>
              <a:t>These three-Presidency teams draw up a joint </a:t>
            </a:r>
            <a:r>
              <a:rPr lang="en-US" dirty="0" err="1" smtClean="0"/>
              <a:t>programme</a:t>
            </a:r>
            <a:r>
              <a:rPr lang="en-US" dirty="0" smtClean="0"/>
              <a:t> of Council work over an 18-month period.</a:t>
            </a:r>
          </a:p>
          <a:p>
            <a:endParaRPr lang="en-US" dirty="0" smtClean="0"/>
          </a:p>
          <a:p>
            <a:pPr>
              <a:buFont typeface="Arial" pitchFamily="34" charset="0"/>
              <a:buChar char="•"/>
            </a:pPr>
            <a:r>
              <a:rPr lang="en-US" dirty="0" smtClean="0"/>
              <a:t>Only one Council configuration is not chaired by the six-monthly presidency: the Foreign Affairs Council</a:t>
            </a:r>
          </a:p>
          <a:p>
            <a:pPr>
              <a:buFont typeface="Arial" pitchFamily="34" charset="0"/>
              <a:buChar char="•"/>
            </a:pPr>
            <a:endParaRPr lang="en-US" dirty="0" smtClean="0"/>
          </a:p>
          <a:p>
            <a:pPr>
              <a:buFont typeface="Arial" pitchFamily="34" charset="0"/>
              <a:buChar char="•"/>
            </a:pPr>
            <a:r>
              <a:rPr lang="en-US" dirty="0" smtClean="0"/>
              <a:t>Since 1 December 2009 this post has been held by Ms Catherine Ashton. </a:t>
            </a:r>
          </a:p>
          <a:p>
            <a:endParaRPr lang="en-US" dirty="0" smtClean="0"/>
          </a:p>
          <a:p>
            <a:pPr>
              <a:buFont typeface="Arial" pitchFamily="34" charset="0"/>
              <a:buChar char="•"/>
            </a:pPr>
            <a:r>
              <a:rPr lang="en-US" dirty="0" smtClean="0"/>
              <a:t>Roughly twenty working parties in the foreign affairs field also have a permanent chairman appointed by the High Representative.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679</Words>
  <Application>Microsoft Office PowerPoint</Application>
  <PresentationFormat>On-screen Show (4:3)</PresentationFormat>
  <Paragraphs>68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EU Council</vt:lpstr>
      <vt:lpstr>Slide 2</vt:lpstr>
      <vt:lpstr>EU Council of Ministers</vt:lpstr>
      <vt:lpstr>Slide 4</vt:lpstr>
      <vt:lpstr>The Council as law-maker </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Council</dc:title>
  <dc:creator>user</dc:creator>
  <cp:lastModifiedBy>user</cp:lastModifiedBy>
  <cp:revision>1</cp:revision>
  <dcterms:created xsi:type="dcterms:W3CDTF">2013-11-13T10:28:55Z</dcterms:created>
  <dcterms:modified xsi:type="dcterms:W3CDTF">2013-11-13T11:01:23Z</dcterms:modified>
</cp:coreProperties>
</file>