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5CD2FD-665A-4251-BBCA-BFBE43B24C47}" type="datetimeFigureOut">
              <a:rPr lang="en-US" smtClean="0"/>
              <a:t>11/14/2013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2462FB-3675-4159-A7DA-5EC0EFC7197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324946-EC5F-4103-B4C8-42E5B0D1F56E}" type="slidenum">
              <a:rPr lang="en-US" smtClean="0"/>
              <a:pPr/>
              <a:t>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F838EC-7ECE-4A93-94C8-C9F3A1817475}"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55323-CEC0-40F5-B292-AAC4C8B7623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F838EC-7ECE-4A93-94C8-C9F3A1817475}"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55323-CEC0-40F5-B292-AAC4C8B7623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F838EC-7ECE-4A93-94C8-C9F3A1817475}"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55323-CEC0-40F5-B292-AAC4C8B7623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F838EC-7ECE-4A93-94C8-C9F3A1817475}"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55323-CEC0-40F5-B292-AAC4C8B7623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F838EC-7ECE-4A93-94C8-C9F3A1817475}"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55323-CEC0-40F5-B292-AAC4C8B7623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F838EC-7ECE-4A93-94C8-C9F3A1817475}" type="datetimeFigureOut">
              <a:rPr lang="en-US" smtClean="0"/>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355323-CEC0-40F5-B292-AAC4C8B7623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F838EC-7ECE-4A93-94C8-C9F3A1817475}" type="datetimeFigureOut">
              <a:rPr lang="en-US" smtClean="0"/>
              <a:t>11/14/2013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355323-CEC0-40F5-B292-AAC4C8B7623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F838EC-7ECE-4A93-94C8-C9F3A1817475}" type="datetimeFigureOut">
              <a:rPr lang="en-US" smtClean="0"/>
              <a:t>11/14/2013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355323-CEC0-40F5-B292-AAC4C8B7623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838EC-7ECE-4A93-94C8-C9F3A1817475}" type="datetimeFigureOut">
              <a:rPr lang="en-US" smtClean="0"/>
              <a:t>11/14/2013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355323-CEC0-40F5-B292-AAC4C8B7623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F838EC-7ECE-4A93-94C8-C9F3A1817475}" type="datetimeFigureOut">
              <a:rPr lang="en-US" smtClean="0"/>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355323-CEC0-40F5-B292-AAC4C8B7623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F838EC-7ECE-4A93-94C8-C9F3A1817475}" type="datetimeFigureOut">
              <a:rPr lang="en-US" smtClean="0"/>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355323-CEC0-40F5-B292-AAC4C8B7623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838EC-7ECE-4A93-94C8-C9F3A1817475}" type="datetimeFigureOut">
              <a:rPr lang="en-US" smtClean="0"/>
              <a:t>11/14/2013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355323-CEC0-40F5-B292-AAC4C8B7623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p:cNvSpPr>
            <a:spLocks noGrp="1"/>
          </p:cNvSpPr>
          <p:nvPr>
            <p:ph idx="1"/>
          </p:nvPr>
        </p:nvSpPr>
        <p:spPr>
          <a:xfrm>
            <a:off x="457200" y="1524000"/>
            <a:ext cx="3733800" cy="5029200"/>
          </a:xfrm>
        </p:spPr>
        <p:txBody>
          <a:bodyPr/>
          <a:lstStyle/>
          <a:p>
            <a:pPr eaLnBrk="1" hangingPunct="1"/>
            <a:r>
              <a:rPr lang="en-US" sz="2400" smtClean="0"/>
              <a:t>In order to make trade possible , Emperor Wudi began to develop what has been called in modern times, the silk road. Following this route merchant traders took silk from China to the West, and brought glass, linen, and gold back to China. </a:t>
            </a:r>
            <a:br>
              <a:rPr lang="en-US" sz="2400" smtClean="0"/>
            </a:br>
            <a:r>
              <a:rPr lang="en-US" sz="2400" smtClean="0"/>
              <a:t/>
            </a:r>
            <a:br>
              <a:rPr lang="en-US" sz="2400" smtClean="0"/>
            </a:br>
            <a:endParaRPr lang="en-US" sz="2400" smtClean="0"/>
          </a:p>
        </p:txBody>
      </p:sp>
      <p:sp>
        <p:nvSpPr>
          <p:cNvPr id="3" name="Title 2"/>
          <p:cNvSpPr>
            <a:spLocks noGrp="1"/>
          </p:cNvSpPr>
          <p:nvPr>
            <p:ph type="title"/>
          </p:nvPr>
        </p:nvSpPr>
        <p:spPr/>
        <p:txBody>
          <a:bodyPr/>
          <a:lstStyle/>
          <a:p>
            <a:pPr eaLnBrk="1" fontAlgn="auto" hangingPunct="1">
              <a:spcAft>
                <a:spcPts val="0"/>
              </a:spcAft>
              <a:defRPr/>
            </a:pPr>
            <a:r>
              <a:rPr dirty="0" smtClean="0"/>
              <a:t>The Silk Road</a:t>
            </a:r>
            <a:endParaRPr dirty="0"/>
          </a:p>
        </p:txBody>
      </p:sp>
      <p:pic>
        <p:nvPicPr>
          <p:cNvPr id="47108" name="Picture 2" descr="The Silk Road"/>
          <p:cNvPicPr>
            <a:picLocks noChangeAspect="1" noChangeArrowheads="1"/>
          </p:cNvPicPr>
          <p:nvPr/>
        </p:nvPicPr>
        <p:blipFill>
          <a:blip r:embed="rId2"/>
          <a:srcRect/>
          <a:stretch>
            <a:fillRect/>
          </a:stretch>
        </p:blipFill>
        <p:spPr bwMode="auto">
          <a:xfrm>
            <a:off x="4225925" y="1752600"/>
            <a:ext cx="45339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343400" cy="4572000"/>
          </a:xfrm>
        </p:spPr>
        <p:txBody>
          <a:bodyPr>
            <a:normAutofit fontScale="85000" lnSpcReduction="10000"/>
          </a:bodyPr>
          <a:lstStyle/>
          <a:p>
            <a:pPr marL="274320" indent="-274320" eaLnBrk="1" fontAlgn="auto" hangingPunct="1">
              <a:spcAft>
                <a:spcPts val="0"/>
              </a:spcAft>
              <a:buFont typeface="Wingdings 2"/>
              <a:buChar char=""/>
              <a:defRPr/>
            </a:pPr>
            <a:r>
              <a:rPr lang="en-US" dirty="0" smtClean="0"/>
              <a:t>The silk road consisted of trails, roads, bridges, and pathways that stretched across nearly 5000 miles of land and water. The silk road is not one long road, but rather many smaller roads and pathways that were connected, and worn by the use of thousands of travelers over a period of hundreds of years.</a:t>
            </a:r>
            <a:endParaRPr lang="en-US" dirty="0"/>
          </a:p>
        </p:txBody>
      </p:sp>
      <p:sp>
        <p:nvSpPr>
          <p:cNvPr id="3" name="Title 2"/>
          <p:cNvSpPr>
            <a:spLocks noGrp="1"/>
          </p:cNvSpPr>
          <p:nvPr>
            <p:ph type="title"/>
          </p:nvPr>
        </p:nvSpPr>
        <p:spPr/>
        <p:txBody>
          <a:bodyPr/>
          <a:lstStyle/>
          <a:p>
            <a:pPr eaLnBrk="1" fontAlgn="auto" hangingPunct="1">
              <a:spcAft>
                <a:spcPts val="0"/>
              </a:spcAft>
              <a:defRPr/>
            </a:pPr>
            <a:r>
              <a:rPr dirty="0" smtClean="0"/>
              <a:t>Trails, Roads, Bridges</a:t>
            </a:r>
            <a:endParaRPr dirty="0"/>
          </a:p>
        </p:txBody>
      </p:sp>
      <p:pic>
        <p:nvPicPr>
          <p:cNvPr id="48132" name="Picture 4" descr="http://aoe3.heavengames.com/gameinfo/dyn/silk_road.jpg"/>
          <p:cNvPicPr>
            <a:picLocks noChangeAspect="1" noChangeArrowheads="1"/>
          </p:cNvPicPr>
          <p:nvPr/>
        </p:nvPicPr>
        <p:blipFill>
          <a:blip r:embed="rId2"/>
          <a:srcRect/>
          <a:stretch>
            <a:fillRect/>
          </a:stretch>
        </p:blipFill>
        <p:spPr bwMode="auto">
          <a:xfrm>
            <a:off x="4800600" y="1676400"/>
            <a:ext cx="3810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p:cNvSpPr>
            <a:spLocks noGrp="1"/>
          </p:cNvSpPr>
          <p:nvPr>
            <p:ph idx="1"/>
          </p:nvPr>
        </p:nvSpPr>
        <p:spPr>
          <a:xfrm>
            <a:off x="457200" y="4953000"/>
            <a:ext cx="8229600" cy="1295400"/>
          </a:xfrm>
        </p:spPr>
        <p:txBody>
          <a:bodyPr>
            <a:normAutofit fontScale="77500" lnSpcReduction="20000"/>
          </a:bodyPr>
          <a:lstStyle/>
          <a:p>
            <a:pPr eaLnBrk="1" hangingPunct="1"/>
            <a:r>
              <a:rPr lang="en-US" sz="2400" smtClean="0"/>
              <a:t>The silk road would become instrumental in the development and expansion of trade, and the accumulation of wealth in both China and Rome, as well as in Egypt and other nations. </a:t>
            </a:r>
            <a:br>
              <a:rPr lang="en-US" sz="2400" smtClean="0"/>
            </a:br>
            <a:r>
              <a:rPr lang="en-US" sz="2400" smtClean="0"/>
              <a:t/>
            </a:r>
            <a:br>
              <a:rPr lang="en-US" sz="2400" smtClean="0"/>
            </a:br>
            <a:endParaRPr lang="en-US" sz="2400" smtClean="0"/>
          </a:p>
        </p:txBody>
      </p:sp>
      <p:sp>
        <p:nvSpPr>
          <p:cNvPr id="3" name="Title 2"/>
          <p:cNvSpPr>
            <a:spLocks noGrp="1"/>
          </p:cNvSpPr>
          <p:nvPr>
            <p:ph type="title"/>
          </p:nvPr>
        </p:nvSpPr>
        <p:spPr>
          <a:xfrm>
            <a:off x="457200" y="-152400"/>
            <a:ext cx="8229600" cy="1219200"/>
          </a:xfrm>
        </p:spPr>
        <p:txBody>
          <a:bodyPr/>
          <a:lstStyle/>
          <a:p>
            <a:pPr eaLnBrk="1" fontAlgn="auto" hangingPunct="1">
              <a:spcAft>
                <a:spcPts val="0"/>
              </a:spcAft>
              <a:defRPr/>
            </a:pPr>
            <a:r>
              <a:rPr dirty="0" smtClean="0"/>
              <a:t>Expansion of Trade</a:t>
            </a:r>
            <a:endParaRPr dirty="0"/>
          </a:p>
        </p:txBody>
      </p:sp>
      <p:pic>
        <p:nvPicPr>
          <p:cNvPr id="49156" name="Picture 2" descr="http://www.lawrence.edu/dept/student_dean/multicultural_affairs/Images%20&amp;%20Docs/silkroad.jpg"/>
          <p:cNvPicPr>
            <a:picLocks noChangeAspect="1" noChangeArrowheads="1"/>
          </p:cNvPicPr>
          <p:nvPr/>
        </p:nvPicPr>
        <p:blipFill>
          <a:blip r:embed="rId2"/>
          <a:srcRect/>
          <a:stretch>
            <a:fillRect/>
          </a:stretch>
        </p:blipFill>
        <p:spPr bwMode="auto">
          <a:xfrm>
            <a:off x="914400" y="1143000"/>
            <a:ext cx="7620000" cy="3638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p:cNvSpPr>
            <a:spLocks noGrp="1"/>
          </p:cNvSpPr>
          <p:nvPr>
            <p:ph idx="1"/>
          </p:nvPr>
        </p:nvSpPr>
        <p:spPr>
          <a:xfrm>
            <a:off x="457200" y="1524000"/>
            <a:ext cx="4495800" cy="4572000"/>
          </a:xfrm>
        </p:spPr>
        <p:txBody>
          <a:bodyPr>
            <a:normAutofit fontScale="92500" lnSpcReduction="20000"/>
          </a:bodyPr>
          <a:lstStyle/>
          <a:p>
            <a:pPr eaLnBrk="1" hangingPunct="1"/>
            <a:r>
              <a:rPr lang="en-US" smtClean="0"/>
              <a:t>During the rule of the Han emperors, China enjoyed a 400 year period of peace and prosperity. During this time, the Han emperors established a strong central government that was designed to help the people, and protect them.</a:t>
            </a:r>
          </a:p>
          <a:p>
            <a:pPr eaLnBrk="1" hangingPunct="1"/>
            <a:endParaRPr lang="en-US" smtClean="0"/>
          </a:p>
        </p:txBody>
      </p:sp>
      <p:sp>
        <p:nvSpPr>
          <p:cNvPr id="3" name="Title 2"/>
          <p:cNvSpPr>
            <a:spLocks noGrp="1"/>
          </p:cNvSpPr>
          <p:nvPr>
            <p:ph type="title"/>
          </p:nvPr>
        </p:nvSpPr>
        <p:spPr/>
        <p:txBody>
          <a:bodyPr/>
          <a:lstStyle/>
          <a:p>
            <a:pPr eaLnBrk="1" fontAlgn="auto" hangingPunct="1">
              <a:spcAft>
                <a:spcPts val="0"/>
              </a:spcAft>
              <a:defRPr/>
            </a:pPr>
            <a:r>
              <a:rPr dirty="0" err="1" smtClean="0"/>
              <a:t>Pax</a:t>
            </a:r>
            <a:r>
              <a:rPr dirty="0" smtClean="0"/>
              <a:t> </a:t>
            </a:r>
            <a:r>
              <a:rPr dirty="0" err="1" smtClean="0"/>
              <a:t>Sinica</a:t>
            </a:r>
            <a:r>
              <a:rPr dirty="0" smtClean="0"/>
              <a:t> </a:t>
            </a:r>
            <a:endParaRPr dirty="0"/>
          </a:p>
        </p:txBody>
      </p:sp>
      <p:pic>
        <p:nvPicPr>
          <p:cNvPr id="50180" name="Picture 4" descr="http://history.cultural-china.com/chinaWH/upload/upfiles/2010-02/26/zhuo_wenjun__chinese_female_poet_of_the_western_han_dynasty87d4297cd35ffc694a74.jpg"/>
          <p:cNvPicPr>
            <a:picLocks noChangeAspect="1" noChangeArrowheads="1"/>
          </p:cNvPicPr>
          <p:nvPr/>
        </p:nvPicPr>
        <p:blipFill>
          <a:blip r:embed="rId2"/>
          <a:srcRect r="31915"/>
          <a:stretch>
            <a:fillRect/>
          </a:stretch>
        </p:blipFill>
        <p:spPr bwMode="auto">
          <a:xfrm>
            <a:off x="4953000" y="1676400"/>
            <a:ext cx="38100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p:cNvSpPr>
            <a:spLocks noGrp="1"/>
          </p:cNvSpPr>
          <p:nvPr>
            <p:ph idx="1"/>
          </p:nvPr>
        </p:nvSpPr>
        <p:spPr>
          <a:xfrm>
            <a:off x="457200" y="1524000"/>
            <a:ext cx="4343400" cy="4572000"/>
          </a:xfrm>
        </p:spPr>
        <p:txBody>
          <a:bodyPr>
            <a:normAutofit fontScale="92500" lnSpcReduction="20000"/>
          </a:bodyPr>
          <a:lstStyle/>
          <a:p>
            <a:pPr eaLnBrk="1" hangingPunct="1"/>
            <a:r>
              <a:rPr lang="en-US" smtClean="0"/>
              <a:t>One such innovation was the storage of food. During times of plenty, Han emperors would have great amounts of food put up into storage. Then during difficult times, they would sell these food stores, helping to stabilize food prices. </a:t>
            </a:r>
            <a:br>
              <a:rPr lang="en-US" smtClean="0"/>
            </a:br>
            <a:endParaRPr lang="en-US" smtClean="0"/>
          </a:p>
        </p:txBody>
      </p:sp>
      <p:sp>
        <p:nvSpPr>
          <p:cNvPr id="3" name="Title 2"/>
          <p:cNvSpPr>
            <a:spLocks noGrp="1"/>
          </p:cNvSpPr>
          <p:nvPr>
            <p:ph type="title"/>
          </p:nvPr>
        </p:nvSpPr>
        <p:spPr/>
        <p:txBody>
          <a:bodyPr/>
          <a:lstStyle/>
          <a:p>
            <a:pPr eaLnBrk="1" fontAlgn="auto" hangingPunct="1">
              <a:spcAft>
                <a:spcPts val="0"/>
              </a:spcAft>
              <a:defRPr/>
            </a:pPr>
            <a:r>
              <a:rPr dirty="0" smtClean="0"/>
              <a:t>Food Reserves</a:t>
            </a:r>
            <a:endParaRPr dirty="0"/>
          </a:p>
        </p:txBody>
      </p:sp>
      <p:pic>
        <p:nvPicPr>
          <p:cNvPr id="51204" name="Picture 8" descr="http://ecx.images-amazon.com/images/I/51whWGVO0cL._BO2,204,203,200_PIsitb-sticker-arrow-click,TopRight,35,-76_AA300_SH20_OU01_.jpg"/>
          <p:cNvPicPr>
            <a:picLocks noChangeAspect="1" noChangeArrowheads="1"/>
          </p:cNvPicPr>
          <p:nvPr/>
        </p:nvPicPr>
        <p:blipFill>
          <a:blip r:embed="rId2"/>
          <a:srcRect l="27499" t="41014" r="35048" b="19232"/>
          <a:stretch>
            <a:fillRect/>
          </a:stretch>
        </p:blipFill>
        <p:spPr bwMode="auto">
          <a:xfrm>
            <a:off x="4886325" y="1676400"/>
            <a:ext cx="3343275"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p:cNvSpPr>
            <a:spLocks noGrp="1"/>
          </p:cNvSpPr>
          <p:nvPr>
            <p:ph idx="1"/>
          </p:nvPr>
        </p:nvSpPr>
        <p:spPr>
          <a:xfrm>
            <a:off x="457200" y="1524000"/>
            <a:ext cx="3810000" cy="4953000"/>
          </a:xfrm>
        </p:spPr>
        <p:txBody>
          <a:bodyPr>
            <a:normAutofit fontScale="85000" lnSpcReduction="10000"/>
          </a:bodyPr>
          <a:lstStyle/>
          <a:p>
            <a:pPr eaLnBrk="1" hangingPunct="1">
              <a:lnSpc>
                <a:spcPct val="90000"/>
              </a:lnSpc>
            </a:pPr>
            <a:r>
              <a:rPr lang="en-US" smtClean="0"/>
              <a:t> The Han also abolished the practice of giving powerful government positions to members of the royal family. Emperor Wudi instituted a series of written exams. Anyone could take the tests. Those who received the highest scores were given posts in the government. </a:t>
            </a:r>
          </a:p>
          <a:p>
            <a:pPr eaLnBrk="1" hangingPunct="1">
              <a:lnSpc>
                <a:spcPct val="90000"/>
              </a:lnSpc>
            </a:pPr>
            <a:endParaRPr lang="en-US" smtClean="0"/>
          </a:p>
        </p:txBody>
      </p:sp>
      <p:sp>
        <p:nvSpPr>
          <p:cNvPr id="3" name="Title 2"/>
          <p:cNvSpPr>
            <a:spLocks noGrp="1"/>
          </p:cNvSpPr>
          <p:nvPr>
            <p:ph type="title"/>
          </p:nvPr>
        </p:nvSpPr>
        <p:spPr/>
        <p:txBody>
          <a:bodyPr/>
          <a:lstStyle/>
          <a:p>
            <a:pPr eaLnBrk="1" fontAlgn="auto" hangingPunct="1">
              <a:spcAft>
                <a:spcPts val="0"/>
              </a:spcAft>
              <a:defRPr/>
            </a:pPr>
            <a:r>
              <a:rPr dirty="0" smtClean="0"/>
              <a:t>Merit-Based Appointments</a:t>
            </a:r>
            <a:endParaRPr dirty="0"/>
          </a:p>
        </p:txBody>
      </p:sp>
      <p:pic>
        <p:nvPicPr>
          <p:cNvPr id="52228" name="Picture 2" descr="click to zoom"/>
          <p:cNvPicPr>
            <a:picLocks noChangeAspect="1" noChangeArrowheads="1"/>
          </p:cNvPicPr>
          <p:nvPr/>
        </p:nvPicPr>
        <p:blipFill>
          <a:blip r:embed="rId2"/>
          <a:srcRect l="23529" t="17361" r="47060" b="59933"/>
          <a:stretch>
            <a:fillRect/>
          </a:stretch>
        </p:blipFill>
        <p:spPr bwMode="auto">
          <a:xfrm>
            <a:off x="4267200" y="1600200"/>
            <a:ext cx="4303713"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p:cNvSpPr>
            <a:spLocks noGrp="1"/>
          </p:cNvSpPr>
          <p:nvPr>
            <p:ph idx="1"/>
          </p:nvPr>
        </p:nvSpPr>
        <p:spPr>
          <a:xfrm>
            <a:off x="457200" y="1524000"/>
            <a:ext cx="4191000" cy="4572000"/>
          </a:xfrm>
        </p:spPr>
        <p:txBody>
          <a:bodyPr>
            <a:normAutofit fontScale="92500" lnSpcReduction="20000"/>
          </a:bodyPr>
          <a:lstStyle/>
          <a:p>
            <a:pPr eaLnBrk="1" hangingPunct="1"/>
            <a:r>
              <a:rPr lang="en-US" smtClean="0"/>
              <a:t>By C.E. 220 the Han Dynasty had fallen into a weakened state. Warriors from competing areas began fighting one another, throwing China into a period of civil war that would last for many years. </a:t>
            </a:r>
            <a:br>
              <a:rPr lang="en-US" smtClean="0"/>
            </a:br>
            <a:r>
              <a:rPr lang="en-US" smtClean="0"/>
              <a:t/>
            </a:r>
            <a:br>
              <a:rPr lang="en-US" smtClean="0"/>
            </a:br>
            <a:endParaRPr lang="en-US" smtClean="0"/>
          </a:p>
          <a:p>
            <a:pPr eaLnBrk="1" hangingPunct="1"/>
            <a:endParaRPr lang="en-US" b="1" smtClean="0"/>
          </a:p>
        </p:txBody>
      </p:sp>
      <p:sp>
        <p:nvSpPr>
          <p:cNvPr id="3" name="Title 2"/>
          <p:cNvSpPr>
            <a:spLocks noGrp="1"/>
          </p:cNvSpPr>
          <p:nvPr>
            <p:ph type="title"/>
          </p:nvPr>
        </p:nvSpPr>
        <p:spPr/>
        <p:txBody>
          <a:bodyPr/>
          <a:lstStyle/>
          <a:p>
            <a:pPr eaLnBrk="1" fontAlgn="auto" hangingPunct="1">
              <a:spcAft>
                <a:spcPts val="0"/>
              </a:spcAft>
              <a:defRPr/>
            </a:pPr>
            <a:r>
              <a:rPr dirty="0" smtClean="0"/>
              <a:t>The End of the Han Dynasty </a:t>
            </a:r>
            <a:endParaRPr dirty="0"/>
          </a:p>
        </p:txBody>
      </p:sp>
      <p:pic>
        <p:nvPicPr>
          <p:cNvPr id="53252" name="Picture 4" descr="http://bp3.blogger.com/_qrBaPEEyGnk/SA31eAA4_1I/AAAAAAAAAuw/9i4X0EvFXhw/s400/DW6+-+Guan+Yu.jpg"/>
          <p:cNvPicPr>
            <a:picLocks noChangeAspect="1" noChangeArrowheads="1"/>
          </p:cNvPicPr>
          <p:nvPr/>
        </p:nvPicPr>
        <p:blipFill>
          <a:blip r:embed="rId2"/>
          <a:srcRect/>
          <a:stretch>
            <a:fillRect/>
          </a:stretch>
        </p:blipFill>
        <p:spPr bwMode="auto">
          <a:xfrm>
            <a:off x="4800600" y="1600200"/>
            <a:ext cx="35433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a:xfrm>
            <a:off x="457200" y="1524000"/>
            <a:ext cx="4191000" cy="4572000"/>
          </a:xfrm>
        </p:spPr>
        <p:txBody>
          <a:bodyPr>
            <a:normAutofit fontScale="92500" lnSpcReduction="20000"/>
          </a:bodyPr>
          <a:lstStyle/>
          <a:p>
            <a:pPr eaLnBrk="1" hangingPunct="1"/>
            <a:r>
              <a:rPr lang="en-US" smtClean="0"/>
              <a:t>In the year 207 B.C. a new dynasty began to rule China. This dynasty was led by a peasant whose name was Liu Bang. Liu Bang had grown tired of the brutal leadership of the Qin Dynasty. Many other people also were tired of the Qin</a:t>
            </a:r>
          </a:p>
        </p:txBody>
      </p:sp>
      <p:sp>
        <p:nvSpPr>
          <p:cNvPr id="3" name="Title 2"/>
          <p:cNvSpPr>
            <a:spLocks noGrp="1"/>
          </p:cNvSpPr>
          <p:nvPr>
            <p:ph type="title"/>
          </p:nvPr>
        </p:nvSpPr>
        <p:spPr/>
        <p:txBody>
          <a:bodyPr/>
          <a:lstStyle/>
          <a:p>
            <a:pPr eaLnBrk="1" fontAlgn="auto" hangingPunct="1">
              <a:spcAft>
                <a:spcPts val="0"/>
              </a:spcAft>
              <a:defRPr/>
            </a:pPr>
            <a:r>
              <a:rPr dirty="0" smtClean="0"/>
              <a:t>The Han Dynasty</a:t>
            </a:r>
            <a:endParaRPr dirty="0"/>
          </a:p>
        </p:txBody>
      </p:sp>
      <p:pic>
        <p:nvPicPr>
          <p:cNvPr id="38916" name="Picture 2" descr="https://project1.caryacademy.org/ChineseHistory/2004/HistoryCharles/people/qinshihuang.jpg"/>
          <p:cNvPicPr>
            <a:picLocks noChangeAspect="1" noChangeArrowheads="1"/>
          </p:cNvPicPr>
          <p:nvPr/>
        </p:nvPicPr>
        <p:blipFill>
          <a:blip r:embed="rId2"/>
          <a:srcRect t="2667" r="2110"/>
          <a:stretch>
            <a:fillRect/>
          </a:stretch>
        </p:blipFill>
        <p:spPr bwMode="auto">
          <a:xfrm>
            <a:off x="5105400" y="1676400"/>
            <a:ext cx="3124200" cy="3932238"/>
          </a:xfrm>
          <a:prstGeom prst="rect">
            <a:avLst/>
          </a:prstGeom>
          <a:noFill/>
          <a:ln w="9525">
            <a:noFill/>
            <a:miter lim="800000"/>
            <a:headEnd/>
            <a:tailEnd/>
          </a:ln>
        </p:spPr>
      </p:pic>
      <p:sp>
        <p:nvSpPr>
          <p:cNvPr id="38917" name="TextBox 4"/>
          <p:cNvSpPr txBox="1">
            <a:spLocks noChangeArrowheads="1"/>
          </p:cNvSpPr>
          <p:nvPr/>
        </p:nvSpPr>
        <p:spPr bwMode="auto">
          <a:xfrm>
            <a:off x="5105400" y="5715000"/>
            <a:ext cx="3124200" cy="369888"/>
          </a:xfrm>
          <a:prstGeom prst="rect">
            <a:avLst/>
          </a:prstGeom>
          <a:noFill/>
          <a:ln w="9525">
            <a:noFill/>
            <a:miter lim="800000"/>
            <a:headEnd/>
            <a:tailEnd/>
          </a:ln>
        </p:spPr>
        <p:txBody>
          <a:bodyPr>
            <a:spAutoFit/>
          </a:bodyPr>
          <a:lstStyle/>
          <a:p>
            <a:r>
              <a:rPr lang="en-US" i="1"/>
              <a:t>Peace thru war and plunder.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han_dynasty_map3"/>
          <p:cNvPicPr>
            <a:picLocks noChangeAspect="1" noChangeArrowheads="1"/>
          </p:cNvPicPr>
          <p:nvPr/>
        </p:nvPicPr>
        <p:blipFill>
          <a:blip r:embed="rId3"/>
          <a:srcRect/>
          <a:stretch>
            <a:fillRect/>
          </a:stretch>
        </p:blipFill>
        <p:spPr bwMode="auto">
          <a:xfrm>
            <a:off x="152400" y="152400"/>
            <a:ext cx="5407025" cy="3806825"/>
          </a:xfrm>
          <a:prstGeom prst="rect">
            <a:avLst/>
          </a:prstGeom>
          <a:noFill/>
          <a:ln w="9525">
            <a:noFill/>
            <a:miter lim="800000"/>
            <a:headEnd/>
            <a:tailEnd/>
          </a:ln>
        </p:spPr>
      </p:pic>
      <p:pic>
        <p:nvPicPr>
          <p:cNvPr id="9221" name="Picture 5" descr="hangaozu"/>
          <p:cNvPicPr>
            <a:picLocks noChangeAspect="1" noChangeArrowheads="1"/>
          </p:cNvPicPr>
          <p:nvPr/>
        </p:nvPicPr>
        <p:blipFill>
          <a:blip r:embed="rId4"/>
          <a:srcRect/>
          <a:stretch>
            <a:fillRect/>
          </a:stretch>
        </p:blipFill>
        <p:spPr bwMode="auto">
          <a:xfrm>
            <a:off x="6172200" y="152400"/>
            <a:ext cx="2525713" cy="4389438"/>
          </a:xfrm>
          <a:prstGeom prst="rect">
            <a:avLst/>
          </a:prstGeom>
          <a:noFill/>
          <a:ln w="9525">
            <a:noFill/>
            <a:miter lim="800000"/>
            <a:headEnd/>
            <a:tailEnd/>
          </a:ln>
        </p:spPr>
      </p:pic>
      <p:pic>
        <p:nvPicPr>
          <p:cNvPr id="9223" name="Picture 7" descr="dancers_l"/>
          <p:cNvPicPr>
            <a:picLocks noChangeAspect="1" noChangeArrowheads="1"/>
          </p:cNvPicPr>
          <p:nvPr/>
        </p:nvPicPr>
        <p:blipFill>
          <a:blip r:embed="rId5"/>
          <a:srcRect/>
          <a:stretch>
            <a:fillRect/>
          </a:stretch>
        </p:blipFill>
        <p:spPr bwMode="auto">
          <a:xfrm>
            <a:off x="152400" y="4141788"/>
            <a:ext cx="3581400" cy="2716212"/>
          </a:xfrm>
          <a:prstGeom prst="rect">
            <a:avLst/>
          </a:prstGeom>
          <a:noFill/>
          <a:ln w="9525">
            <a:noFill/>
            <a:miter lim="800000"/>
            <a:headEnd/>
            <a:tailEnd/>
          </a:ln>
        </p:spPr>
      </p:pic>
      <p:sp>
        <p:nvSpPr>
          <p:cNvPr id="9224" name="Oval 8"/>
          <p:cNvSpPr>
            <a:spLocks noChangeArrowheads="1"/>
          </p:cNvSpPr>
          <p:nvPr/>
        </p:nvSpPr>
        <p:spPr bwMode="auto">
          <a:xfrm>
            <a:off x="4724400" y="4572000"/>
            <a:ext cx="4419600" cy="1981200"/>
          </a:xfrm>
          <a:prstGeom prst="ellipse">
            <a:avLst/>
          </a:prstGeom>
          <a:solidFill>
            <a:schemeClr val="accent1"/>
          </a:solidFill>
          <a:ln w="9525">
            <a:solidFill>
              <a:schemeClr val="tx1"/>
            </a:solidFill>
            <a:round/>
            <a:headEnd/>
            <a:tailEnd/>
          </a:ln>
        </p:spPr>
        <p:txBody>
          <a:bodyPr wrap="none" anchor="ctr"/>
          <a:lstStyle/>
          <a:p>
            <a:pPr algn="ctr"/>
            <a:r>
              <a:rPr lang="en-US" sz="3200"/>
              <a:t>Han Dynasty</a:t>
            </a:r>
          </a:p>
          <a:p>
            <a:pPr algn="ctr"/>
            <a:r>
              <a:rPr lang="en-US" sz="3200"/>
              <a:t>(202 BCE-220 CE),</a:t>
            </a:r>
          </a:p>
          <a:p>
            <a:pPr algn="ctr"/>
            <a:r>
              <a:rPr lang="en-US" sz="3200"/>
              <a:t>Classical China</a:t>
            </a:r>
          </a:p>
        </p:txBody>
      </p:sp>
      <p:sp>
        <p:nvSpPr>
          <p:cNvPr id="9225" name="Rectangle 9"/>
          <p:cNvSpPr>
            <a:spLocks noChangeArrowheads="1"/>
          </p:cNvSpPr>
          <p:nvPr/>
        </p:nvSpPr>
        <p:spPr bwMode="auto">
          <a:xfrm>
            <a:off x="0" y="0"/>
            <a:ext cx="7315200" cy="838200"/>
          </a:xfrm>
          <a:prstGeom prst="rect">
            <a:avLst/>
          </a:prstGeom>
          <a:solidFill>
            <a:schemeClr val="accent1"/>
          </a:solidFill>
          <a:ln w="9525">
            <a:solidFill>
              <a:schemeClr val="tx1"/>
            </a:solidFill>
            <a:miter lim="800000"/>
            <a:headEnd/>
            <a:tailEnd/>
          </a:ln>
        </p:spPr>
        <p:txBody>
          <a:bodyPr wrap="none" anchor="ctr"/>
          <a:lstStyle/>
          <a:p>
            <a:pPr algn="ctr"/>
            <a:r>
              <a:rPr lang="en-US"/>
              <a:t>Long period of Peace and expansion leads to the Han </a:t>
            </a:r>
          </a:p>
          <a:p>
            <a:pPr algn="ctr"/>
            <a:r>
              <a:rPr lang="en-US"/>
              <a:t>language of Chinese becoming the common language.</a:t>
            </a:r>
          </a:p>
        </p:txBody>
      </p:sp>
      <p:sp>
        <p:nvSpPr>
          <p:cNvPr id="9226" name="Rectangle 10"/>
          <p:cNvSpPr>
            <a:spLocks noChangeArrowheads="1"/>
          </p:cNvSpPr>
          <p:nvPr/>
        </p:nvSpPr>
        <p:spPr bwMode="auto">
          <a:xfrm>
            <a:off x="3276600" y="3810000"/>
            <a:ext cx="2133600" cy="1371600"/>
          </a:xfrm>
          <a:prstGeom prst="rect">
            <a:avLst/>
          </a:prstGeom>
          <a:solidFill>
            <a:schemeClr val="accent1"/>
          </a:solidFill>
          <a:ln w="9525">
            <a:solidFill>
              <a:schemeClr val="tx1"/>
            </a:solidFill>
            <a:miter lim="800000"/>
            <a:headEnd/>
            <a:tailEnd/>
          </a:ln>
        </p:spPr>
        <p:txBody>
          <a:bodyPr wrap="none" anchor="ctr"/>
          <a:lstStyle/>
          <a:p>
            <a:pPr algn="ctr"/>
            <a:r>
              <a:rPr lang="en-US"/>
              <a:t>Today, the largest</a:t>
            </a:r>
          </a:p>
          <a:p>
            <a:pPr algn="ctr"/>
            <a:r>
              <a:rPr lang="en-US"/>
              <a:t>ethnic group in </a:t>
            </a:r>
          </a:p>
          <a:p>
            <a:pPr algn="ctr"/>
            <a:r>
              <a:rPr lang="en-US"/>
              <a:t>China calls itself </a:t>
            </a:r>
          </a:p>
          <a:p>
            <a:pPr algn="ctr"/>
            <a:r>
              <a:rPr lang="en-US"/>
              <a:t>the “people of the </a:t>
            </a:r>
          </a:p>
          <a:p>
            <a:pPr algn="ctr"/>
            <a:r>
              <a:rPr lang="en-US"/>
              <a:t>Han”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0-#ppt_w/2"/>
                                          </p:val>
                                        </p:tav>
                                        <p:tav tm="100000">
                                          <p:val>
                                            <p:strVal val="#ppt_x"/>
                                          </p:val>
                                        </p:tav>
                                      </p:tavLst>
                                    </p:anim>
                                    <p:anim calcmode="lin" valueType="num">
                                      <p:cBhvr additive="base">
                                        <p:cTn id="8" dur="500" fill="hold"/>
                                        <p:tgtEl>
                                          <p:spTgt spid="92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221"/>
                                        </p:tgtEl>
                                        <p:attrNameLst>
                                          <p:attrName>style.visibility</p:attrName>
                                        </p:attrNameLst>
                                      </p:cBhvr>
                                      <p:to>
                                        <p:strVal val="visible"/>
                                      </p:to>
                                    </p:set>
                                    <p:anim calcmode="lin" valueType="num">
                                      <p:cBhvr additive="base">
                                        <p:cTn id="13" dur="500" fill="hold"/>
                                        <p:tgtEl>
                                          <p:spTgt spid="9221"/>
                                        </p:tgtEl>
                                        <p:attrNameLst>
                                          <p:attrName>ppt_x</p:attrName>
                                        </p:attrNameLst>
                                      </p:cBhvr>
                                      <p:tavLst>
                                        <p:tav tm="0">
                                          <p:val>
                                            <p:strVal val="0-#ppt_w/2"/>
                                          </p:val>
                                        </p:tav>
                                        <p:tav tm="100000">
                                          <p:val>
                                            <p:strVal val="#ppt_x"/>
                                          </p:val>
                                        </p:tav>
                                      </p:tavLst>
                                    </p:anim>
                                    <p:anim calcmode="lin" valueType="num">
                                      <p:cBhvr additive="base">
                                        <p:cTn id="14" dur="500" fill="hold"/>
                                        <p:tgtEl>
                                          <p:spTgt spid="92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223"/>
                                        </p:tgtEl>
                                        <p:attrNameLst>
                                          <p:attrName>style.visibility</p:attrName>
                                        </p:attrNameLst>
                                      </p:cBhvr>
                                      <p:to>
                                        <p:strVal val="visible"/>
                                      </p:to>
                                    </p:set>
                                    <p:anim calcmode="lin" valueType="num">
                                      <p:cBhvr additive="base">
                                        <p:cTn id="19" dur="500" fill="hold"/>
                                        <p:tgtEl>
                                          <p:spTgt spid="9223"/>
                                        </p:tgtEl>
                                        <p:attrNameLst>
                                          <p:attrName>ppt_x</p:attrName>
                                        </p:attrNameLst>
                                      </p:cBhvr>
                                      <p:tavLst>
                                        <p:tav tm="0">
                                          <p:val>
                                            <p:strVal val="0-#ppt_w/2"/>
                                          </p:val>
                                        </p:tav>
                                        <p:tav tm="100000">
                                          <p:val>
                                            <p:strVal val="#ppt_x"/>
                                          </p:val>
                                        </p:tav>
                                      </p:tavLst>
                                    </p:anim>
                                    <p:anim calcmode="lin" valueType="num">
                                      <p:cBhvr additive="base">
                                        <p:cTn id="20" dur="500" fill="hold"/>
                                        <p:tgtEl>
                                          <p:spTgt spid="92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24"/>
                                        </p:tgtEl>
                                        <p:attrNameLst>
                                          <p:attrName>style.visibility</p:attrName>
                                        </p:attrNameLst>
                                      </p:cBhvr>
                                      <p:to>
                                        <p:strVal val="visible"/>
                                      </p:to>
                                    </p:set>
                                    <p:anim calcmode="lin" valueType="num">
                                      <p:cBhvr additive="base">
                                        <p:cTn id="25" dur="500" fill="hold"/>
                                        <p:tgtEl>
                                          <p:spTgt spid="9224"/>
                                        </p:tgtEl>
                                        <p:attrNameLst>
                                          <p:attrName>ppt_x</p:attrName>
                                        </p:attrNameLst>
                                      </p:cBhvr>
                                      <p:tavLst>
                                        <p:tav tm="0">
                                          <p:val>
                                            <p:strVal val="0-#ppt_w/2"/>
                                          </p:val>
                                        </p:tav>
                                        <p:tav tm="100000">
                                          <p:val>
                                            <p:strVal val="#ppt_x"/>
                                          </p:val>
                                        </p:tav>
                                      </p:tavLst>
                                    </p:anim>
                                    <p:anim calcmode="lin" valueType="num">
                                      <p:cBhvr additive="base">
                                        <p:cTn id="26" dur="500" fill="hold"/>
                                        <p:tgtEl>
                                          <p:spTgt spid="922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225"/>
                                        </p:tgtEl>
                                        <p:attrNameLst>
                                          <p:attrName>style.visibility</p:attrName>
                                        </p:attrNameLst>
                                      </p:cBhvr>
                                      <p:to>
                                        <p:strVal val="visible"/>
                                      </p:to>
                                    </p:set>
                                    <p:anim calcmode="lin" valueType="num">
                                      <p:cBhvr additive="base">
                                        <p:cTn id="31" dur="500" fill="hold"/>
                                        <p:tgtEl>
                                          <p:spTgt spid="9225"/>
                                        </p:tgtEl>
                                        <p:attrNameLst>
                                          <p:attrName>ppt_x</p:attrName>
                                        </p:attrNameLst>
                                      </p:cBhvr>
                                      <p:tavLst>
                                        <p:tav tm="0">
                                          <p:val>
                                            <p:strVal val="0-#ppt_w/2"/>
                                          </p:val>
                                        </p:tav>
                                        <p:tav tm="100000">
                                          <p:val>
                                            <p:strVal val="#ppt_x"/>
                                          </p:val>
                                        </p:tav>
                                      </p:tavLst>
                                    </p:anim>
                                    <p:anim calcmode="lin" valueType="num">
                                      <p:cBhvr additive="base">
                                        <p:cTn id="32" dur="500" fill="hold"/>
                                        <p:tgtEl>
                                          <p:spTgt spid="922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226"/>
                                        </p:tgtEl>
                                        <p:attrNameLst>
                                          <p:attrName>style.visibility</p:attrName>
                                        </p:attrNameLst>
                                      </p:cBhvr>
                                      <p:to>
                                        <p:strVal val="visible"/>
                                      </p:to>
                                    </p:set>
                                    <p:anim calcmode="lin" valueType="num">
                                      <p:cBhvr additive="base">
                                        <p:cTn id="37" dur="500" fill="hold"/>
                                        <p:tgtEl>
                                          <p:spTgt spid="9226"/>
                                        </p:tgtEl>
                                        <p:attrNameLst>
                                          <p:attrName>ppt_x</p:attrName>
                                        </p:attrNameLst>
                                      </p:cBhvr>
                                      <p:tavLst>
                                        <p:tav tm="0">
                                          <p:val>
                                            <p:strVal val="0-#ppt_w/2"/>
                                          </p:val>
                                        </p:tav>
                                        <p:tav tm="100000">
                                          <p:val>
                                            <p:strVal val="#ppt_x"/>
                                          </p:val>
                                        </p:tav>
                                      </p:tavLst>
                                    </p:anim>
                                    <p:anim calcmode="lin" valueType="num">
                                      <p:cBhvr additive="base">
                                        <p:cTn id="38" dur="500" fill="hold"/>
                                        <p:tgtEl>
                                          <p:spTgt spid="92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autoUpdateAnimBg="0"/>
      <p:bldP spid="9225" grpId="0" animBg="1" autoUpdateAnimBg="0"/>
      <p:bldP spid="9226"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a:xfrm>
            <a:off x="457200" y="1524000"/>
            <a:ext cx="4267200" cy="4572000"/>
          </a:xfrm>
        </p:spPr>
        <p:txBody>
          <a:bodyPr>
            <a:normAutofit fontScale="92500" lnSpcReduction="20000"/>
          </a:bodyPr>
          <a:lstStyle/>
          <a:p>
            <a:pPr eaLnBrk="1" hangingPunct="1"/>
            <a:r>
              <a:rPr lang="en-US" smtClean="0"/>
              <a:t>Liu Bang proclaimed that the Qin had lost the mandate of heaven, or the right to rule the nation. He was able to overthrow them, and establish himself as the new emperor of China, and the first emperor of the Han Dynasty. </a:t>
            </a:r>
            <a:br>
              <a:rPr lang="en-US" smtClean="0"/>
            </a:br>
            <a:endParaRPr lang="en-US" smtClean="0"/>
          </a:p>
        </p:txBody>
      </p:sp>
      <p:sp>
        <p:nvSpPr>
          <p:cNvPr id="3" name="Title 2"/>
          <p:cNvSpPr>
            <a:spLocks noGrp="1"/>
          </p:cNvSpPr>
          <p:nvPr>
            <p:ph type="title"/>
          </p:nvPr>
        </p:nvSpPr>
        <p:spPr/>
        <p:txBody>
          <a:bodyPr/>
          <a:lstStyle/>
          <a:p>
            <a:pPr eaLnBrk="1" fontAlgn="auto" hangingPunct="1">
              <a:spcAft>
                <a:spcPts val="0"/>
              </a:spcAft>
              <a:defRPr/>
            </a:pPr>
            <a:r>
              <a:rPr dirty="0" smtClean="0"/>
              <a:t>Mandate of Heaven</a:t>
            </a:r>
            <a:endParaRPr dirty="0"/>
          </a:p>
        </p:txBody>
      </p:sp>
      <p:pic>
        <p:nvPicPr>
          <p:cNvPr id="40964" name="Picture 2" descr="http://3.bp.blogspot.com/_0piJw8Jwskc/RZXucm5t_wI/AAAAAAAAAEM/yd2-E4V0oIo/s320/Longmen+(2).JPG"/>
          <p:cNvPicPr>
            <a:picLocks noChangeAspect="1" noChangeArrowheads="1"/>
          </p:cNvPicPr>
          <p:nvPr/>
        </p:nvPicPr>
        <p:blipFill>
          <a:blip r:embed="rId2"/>
          <a:srcRect/>
          <a:stretch>
            <a:fillRect/>
          </a:stretch>
        </p:blipFill>
        <p:spPr bwMode="auto">
          <a:xfrm>
            <a:off x="4953000" y="1676400"/>
            <a:ext cx="3414713"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a:xfrm>
            <a:off x="457200" y="1524000"/>
            <a:ext cx="3733800" cy="4572000"/>
          </a:xfrm>
        </p:spPr>
        <p:txBody>
          <a:bodyPr>
            <a:normAutofit fontScale="85000" lnSpcReduction="10000"/>
          </a:bodyPr>
          <a:lstStyle/>
          <a:p>
            <a:pPr eaLnBrk="1" hangingPunct="1"/>
            <a:r>
              <a:rPr lang="en-US" smtClean="0"/>
              <a:t>The Han Dynasty would rule China for the next 400 years. During this time period they would be one of the wealthiest and most powerful nations on Earth. Their achievements would only be surpassed by the Roman Empire. </a:t>
            </a:r>
          </a:p>
          <a:p>
            <a:pPr eaLnBrk="1" hangingPunct="1"/>
            <a:endParaRPr lang="en-US" smtClean="0"/>
          </a:p>
        </p:txBody>
      </p:sp>
      <p:sp>
        <p:nvSpPr>
          <p:cNvPr id="3" name="Title 2"/>
          <p:cNvSpPr>
            <a:spLocks noGrp="1"/>
          </p:cNvSpPr>
          <p:nvPr>
            <p:ph type="title"/>
          </p:nvPr>
        </p:nvSpPr>
        <p:spPr/>
        <p:txBody>
          <a:bodyPr/>
          <a:lstStyle/>
          <a:p>
            <a:pPr eaLnBrk="1" fontAlgn="auto" hangingPunct="1">
              <a:spcAft>
                <a:spcPts val="0"/>
              </a:spcAft>
              <a:defRPr/>
            </a:pPr>
            <a:r>
              <a:rPr dirty="0" smtClean="0"/>
              <a:t>Four Hundred Year Rule</a:t>
            </a:r>
            <a:endParaRPr dirty="0"/>
          </a:p>
        </p:txBody>
      </p:sp>
      <p:pic>
        <p:nvPicPr>
          <p:cNvPr id="41988" name="Picture 6" descr="http://upload.wikimedia.org/wikipedia/commons/5/5c/Gentlemen_in_conversation,_Eastern_Han_Dynasty.jpg"/>
          <p:cNvPicPr>
            <a:picLocks noChangeAspect="1" noChangeArrowheads="1"/>
          </p:cNvPicPr>
          <p:nvPr/>
        </p:nvPicPr>
        <p:blipFill>
          <a:blip r:embed="rId2" cstate="print"/>
          <a:srcRect/>
          <a:stretch>
            <a:fillRect/>
          </a:stretch>
        </p:blipFill>
        <p:spPr bwMode="auto">
          <a:xfrm>
            <a:off x="3962400" y="1676400"/>
            <a:ext cx="4770438"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a:xfrm>
            <a:off x="457200" y="1524000"/>
            <a:ext cx="4191000" cy="4876800"/>
          </a:xfrm>
        </p:spPr>
        <p:txBody>
          <a:bodyPr/>
          <a:lstStyle/>
          <a:p>
            <a:pPr eaLnBrk="1" hangingPunct="1"/>
            <a:r>
              <a:rPr lang="en-US" sz="2400" smtClean="0"/>
              <a:t>Because of its location amidst high mountains and surrounded on many sides by water, China was isolated from much of the rest of the world. As their civilization flourished and their wealth increased, they were largely unaware of what advancements were taking place in the nations around them.</a:t>
            </a:r>
          </a:p>
        </p:txBody>
      </p:sp>
      <p:sp>
        <p:nvSpPr>
          <p:cNvPr id="3" name="Title 2"/>
          <p:cNvSpPr>
            <a:spLocks noGrp="1"/>
          </p:cNvSpPr>
          <p:nvPr>
            <p:ph type="title"/>
          </p:nvPr>
        </p:nvSpPr>
        <p:spPr/>
        <p:txBody>
          <a:bodyPr/>
          <a:lstStyle/>
          <a:p>
            <a:pPr eaLnBrk="1" fontAlgn="auto" hangingPunct="1">
              <a:spcAft>
                <a:spcPts val="0"/>
              </a:spcAft>
              <a:defRPr/>
            </a:pPr>
            <a:r>
              <a:rPr dirty="0" smtClean="0"/>
              <a:t>Isolated from Rest of the World</a:t>
            </a:r>
            <a:endParaRPr dirty="0"/>
          </a:p>
        </p:txBody>
      </p:sp>
      <p:pic>
        <p:nvPicPr>
          <p:cNvPr id="43012" name="Picture 2" descr="http://www.whatsonxiamen.com/infobank_images/maphan.gif"/>
          <p:cNvPicPr>
            <a:picLocks noChangeAspect="1" noChangeArrowheads="1"/>
          </p:cNvPicPr>
          <p:nvPr/>
        </p:nvPicPr>
        <p:blipFill>
          <a:blip r:embed="rId2">
            <a:lum bright="20000" contrast="20000"/>
          </a:blip>
          <a:srcRect/>
          <a:stretch>
            <a:fillRect/>
          </a:stretch>
        </p:blipFill>
        <p:spPr bwMode="auto">
          <a:xfrm>
            <a:off x="4800600" y="1676400"/>
            <a:ext cx="3819525" cy="268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a:xfrm>
            <a:off x="457200" y="1524000"/>
            <a:ext cx="4267200" cy="4876800"/>
          </a:xfrm>
        </p:spPr>
        <p:txBody>
          <a:bodyPr>
            <a:normAutofit fontScale="85000" lnSpcReduction="20000"/>
          </a:bodyPr>
          <a:lstStyle/>
          <a:p>
            <a:pPr eaLnBrk="1" hangingPunct="1">
              <a:lnSpc>
                <a:spcPct val="110000"/>
              </a:lnSpc>
            </a:pPr>
            <a:r>
              <a:rPr lang="en-US" smtClean="0"/>
              <a:t>In 139 B.C.E., a Han emperor by the name of Wudi sent out one of his generals, Zhang Qian, to explore other nations. This general and his army marched throughout distant regions visiting other civilizations and nomadic tribes. </a:t>
            </a:r>
            <a:br>
              <a:rPr lang="en-US" smtClean="0"/>
            </a:br>
            <a:r>
              <a:rPr lang="en-US" smtClean="0"/>
              <a:t/>
            </a:r>
            <a:br>
              <a:rPr lang="en-US" smtClean="0"/>
            </a:br>
            <a:endParaRPr lang="en-US" smtClean="0"/>
          </a:p>
        </p:txBody>
      </p:sp>
      <p:sp>
        <p:nvSpPr>
          <p:cNvPr id="3" name="Title 2"/>
          <p:cNvSpPr>
            <a:spLocks noGrp="1"/>
          </p:cNvSpPr>
          <p:nvPr>
            <p:ph type="title"/>
          </p:nvPr>
        </p:nvSpPr>
        <p:spPr/>
        <p:txBody>
          <a:bodyPr/>
          <a:lstStyle/>
          <a:p>
            <a:pPr eaLnBrk="1" fontAlgn="auto" hangingPunct="1">
              <a:spcAft>
                <a:spcPts val="0"/>
              </a:spcAft>
              <a:defRPr/>
            </a:pPr>
            <a:r>
              <a:rPr dirty="0" smtClean="0"/>
              <a:t>Chinese Exploration</a:t>
            </a:r>
            <a:endParaRPr dirty="0"/>
          </a:p>
        </p:txBody>
      </p:sp>
      <p:pic>
        <p:nvPicPr>
          <p:cNvPr id="44036" name="Picture 2" descr="peint1.jpg image by mariaaugusta77"/>
          <p:cNvPicPr>
            <a:picLocks noChangeAspect="1" noChangeArrowheads="1"/>
          </p:cNvPicPr>
          <p:nvPr/>
        </p:nvPicPr>
        <p:blipFill>
          <a:blip r:embed="rId2"/>
          <a:srcRect l="1912" t="2779"/>
          <a:stretch>
            <a:fillRect/>
          </a:stretch>
        </p:blipFill>
        <p:spPr bwMode="auto">
          <a:xfrm>
            <a:off x="4953000" y="1752600"/>
            <a:ext cx="3148013" cy="4294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a:xfrm>
            <a:off x="457200" y="1524000"/>
            <a:ext cx="5029200" cy="4572000"/>
          </a:xfrm>
        </p:spPr>
        <p:txBody>
          <a:bodyPr>
            <a:normAutofit fontScale="85000" lnSpcReduction="10000"/>
          </a:bodyPr>
          <a:lstStyle/>
          <a:p>
            <a:pPr eaLnBrk="1" hangingPunct="1"/>
            <a:r>
              <a:rPr lang="en-US" smtClean="0"/>
              <a:t>The armies of Zhang Qian were viewed as a threat by many of these nomadic tribes, as a result, these tribes attacked and destroyed many of Zhang Qian's men. Zhang Qian himself was captured and kept in bondage for a period of 10 years. After 13 years, Zhang Qian was finally able to return to the emperor and report. </a:t>
            </a:r>
          </a:p>
        </p:txBody>
      </p:sp>
      <p:sp>
        <p:nvSpPr>
          <p:cNvPr id="3" name="Title 2"/>
          <p:cNvSpPr>
            <a:spLocks noGrp="1"/>
          </p:cNvSpPr>
          <p:nvPr>
            <p:ph type="title"/>
          </p:nvPr>
        </p:nvSpPr>
        <p:spPr/>
        <p:txBody>
          <a:bodyPr/>
          <a:lstStyle/>
          <a:p>
            <a:pPr eaLnBrk="1" fontAlgn="auto" hangingPunct="1">
              <a:spcAft>
                <a:spcPts val="0"/>
              </a:spcAft>
              <a:defRPr/>
            </a:pPr>
            <a:r>
              <a:rPr dirty="0" smtClean="0"/>
              <a:t>Attacked by Nomadic Tribes</a:t>
            </a:r>
            <a:endParaRPr dirty="0"/>
          </a:p>
        </p:txBody>
      </p:sp>
      <p:pic>
        <p:nvPicPr>
          <p:cNvPr id="45060" name="Picture 2" descr="http://2.bp.blogspot.com/_8S7b5DFCpPU/SjYXzDlJqdI/AAAAAAAAASc/Z2sfpqjGKPc/s400/Zhang_Qian.jpg"/>
          <p:cNvPicPr>
            <a:picLocks noChangeAspect="1" noChangeArrowheads="1"/>
          </p:cNvPicPr>
          <p:nvPr/>
        </p:nvPicPr>
        <p:blipFill>
          <a:blip r:embed="rId2"/>
          <a:srcRect l="39999" r="14000"/>
          <a:stretch>
            <a:fillRect/>
          </a:stretch>
        </p:blipFill>
        <p:spPr bwMode="auto">
          <a:xfrm>
            <a:off x="5562600" y="1752600"/>
            <a:ext cx="309245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1"/>
          </p:nvPr>
        </p:nvSpPr>
        <p:spPr>
          <a:xfrm>
            <a:off x="457200" y="1524000"/>
            <a:ext cx="4114800" cy="5029200"/>
          </a:xfrm>
        </p:spPr>
        <p:txBody>
          <a:bodyPr/>
          <a:lstStyle/>
          <a:p>
            <a:pPr eaLnBrk="1" hangingPunct="1"/>
            <a:r>
              <a:rPr lang="en-US" sz="2400" smtClean="0"/>
              <a:t>He told Wudi about stories he had heard from the nomadic tribes of a great civilization to the West that equaled the glory of China. This was the first time Wudi had heard anything of any other civilizations. Wudi was a smart and wise ruler, who saw the potential for trade between the two cultures. </a:t>
            </a:r>
            <a:br>
              <a:rPr lang="en-US" sz="2400" smtClean="0"/>
            </a:br>
            <a:endParaRPr lang="en-US" sz="2400" smtClean="0"/>
          </a:p>
        </p:txBody>
      </p:sp>
      <p:sp>
        <p:nvSpPr>
          <p:cNvPr id="3" name="Title 2"/>
          <p:cNvSpPr>
            <a:spLocks noGrp="1"/>
          </p:cNvSpPr>
          <p:nvPr>
            <p:ph type="title"/>
          </p:nvPr>
        </p:nvSpPr>
        <p:spPr/>
        <p:txBody>
          <a:bodyPr/>
          <a:lstStyle/>
          <a:p>
            <a:pPr eaLnBrk="1" fontAlgn="auto" hangingPunct="1">
              <a:spcAft>
                <a:spcPts val="0"/>
              </a:spcAft>
              <a:defRPr/>
            </a:pPr>
            <a:r>
              <a:rPr dirty="0" err="1" smtClean="0"/>
              <a:t>Wudi</a:t>
            </a:r>
            <a:r>
              <a:rPr dirty="0" smtClean="0"/>
              <a:t> Aspires to Trade with West</a:t>
            </a:r>
            <a:endParaRPr dirty="0"/>
          </a:p>
        </p:txBody>
      </p:sp>
      <p:pic>
        <p:nvPicPr>
          <p:cNvPr id="46084" name="Picture 2" descr="http://upload.wikimedia.org/wikipedia/commons/4/45/Liang_Wudi_3.jpg"/>
          <p:cNvPicPr>
            <a:picLocks noChangeAspect="1" noChangeArrowheads="1"/>
          </p:cNvPicPr>
          <p:nvPr/>
        </p:nvPicPr>
        <p:blipFill>
          <a:blip r:embed="rId2"/>
          <a:srcRect/>
          <a:stretch>
            <a:fillRect/>
          </a:stretch>
        </p:blipFill>
        <p:spPr bwMode="auto">
          <a:xfrm>
            <a:off x="4724400" y="1752600"/>
            <a:ext cx="393065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729</Words>
  <Application>Microsoft Office PowerPoint</Application>
  <PresentationFormat>On-screen Show (4:3)</PresentationFormat>
  <Paragraphs>40</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The Han Dynasty</vt:lpstr>
      <vt:lpstr>Slide 3</vt:lpstr>
      <vt:lpstr>Mandate of Heaven</vt:lpstr>
      <vt:lpstr>Four Hundred Year Rule</vt:lpstr>
      <vt:lpstr>Isolated from Rest of the World</vt:lpstr>
      <vt:lpstr>Chinese Exploration</vt:lpstr>
      <vt:lpstr>Attacked by Nomadic Tribes</vt:lpstr>
      <vt:lpstr>Wudi Aspires to Trade with West</vt:lpstr>
      <vt:lpstr>The Silk Road</vt:lpstr>
      <vt:lpstr>Trails, Roads, Bridges</vt:lpstr>
      <vt:lpstr>Expansion of Trade</vt:lpstr>
      <vt:lpstr>Pax Sinica </vt:lpstr>
      <vt:lpstr>Food Reserves</vt:lpstr>
      <vt:lpstr>Merit-Based Appointments</vt:lpstr>
      <vt:lpstr>The End of the Han Dynasty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cp:revision>
  <dcterms:created xsi:type="dcterms:W3CDTF">2013-11-14T01:57:14Z</dcterms:created>
  <dcterms:modified xsi:type="dcterms:W3CDTF">2013-11-14T01:58:08Z</dcterms:modified>
</cp:coreProperties>
</file>