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4E9AC-7DA5-4573-8BBC-62C448BB59BA}"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4E9AC-7DA5-4573-8BBC-62C448BB59BA}"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4E9AC-7DA5-4573-8BBC-62C448BB59BA}"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4E9AC-7DA5-4573-8BBC-62C448BB59BA}"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4E9AC-7DA5-4573-8BBC-62C448BB59BA}" type="datetimeFigureOut">
              <a:rPr lang="en-US" smtClean="0"/>
              <a:t>10/12/2013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4E9AC-7DA5-4573-8BBC-62C448BB59BA}" type="datetimeFigureOut">
              <a:rPr lang="en-US" smtClean="0"/>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4E9AC-7DA5-4573-8BBC-62C448BB59BA}" type="datetimeFigureOut">
              <a:rPr lang="en-US" smtClean="0"/>
              <a:t>10/12/2013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4E9AC-7DA5-4573-8BBC-62C448BB59BA}" type="datetimeFigureOut">
              <a:rPr lang="en-US" smtClean="0"/>
              <a:t>10/12/2013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4E9AC-7DA5-4573-8BBC-62C448BB59BA}" type="datetimeFigureOut">
              <a:rPr lang="en-US" smtClean="0"/>
              <a:t>10/12/2013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4E9AC-7DA5-4573-8BBC-62C448BB59BA}" type="datetimeFigureOut">
              <a:rPr lang="en-US" smtClean="0"/>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4E9AC-7DA5-4573-8BBC-62C448BB59BA}" type="datetimeFigureOut">
              <a:rPr lang="en-US" smtClean="0"/>
              <a:t>10/12/2013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3AA729-EF79-4708-80D4-61BF2015C6E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4E9AC-7DA5-4573-8BBC-62C448BB59BA}" type="datetimeFigureOut">
              <a:rPr lang="en-US" smtClean="0"/>
              <a:t>10/12/2013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3AA729-EF79-4708-80D4-61BF2015C6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ndepthinfo.com/communist-manifesto/synopsis.shtm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biography.com/people/vladimir-lenin-9379007" TargetMode="Externa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iography.com/people/albert-einstein-9285408"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Communist/Socialist Identifications</a:t>
            </a:r>
            <a:endParaRPr lang="en-US" dirty="0"/>
          </a:p>
        </p:txBody>
      </p:sp>
      <p:pic>
        <p:nvPicPr>
          <p:cNvPr id="1026" name="Picture 2" descr="D:\Backup\我的文档\Comparative Government\Communism v. Socialism\K M.jpg"/>
          <p:cNvPicPr>
            <a:picLocks noGrp="1" noChangeAspect="1" noChangeArrowheads="1"/>
          </p:cNvPicPr>
          <p:nvPr>
            <p:ph idx="1"/>
          </p:nvPr>
        </p:nvPicPr>
        <p:blipFill>
          <a:blip r:embed="rId2"/>
          <a:srcRect/>
          <a:stretch>
            <a:fillRect/>
          </a:stretch>
        </p:blipFill>
        <p:spPr bwMode="auto">
          <a:xfrm>
            <a:off x="609600" y="1371600"/>
            <a:ext cx="1019175" cy="1114425"/>
          </a:xfrm>
          <a:prstGeom prst="rect">
            <a:avLst/>
          </a:prstGeom>
          <a:noFill/>
        </p:spPr>
      </p:pic>
      <p:pic>
        <p:nvPicPr>
          <p:cNvPr id="1027" name="Picture 3" descr="D:\Backup\我的文档\Comparative Government\Communism v. Socialism\F E.jpg"/>
          <p:cNvPicPr>
            <a:picLocks noChangeAspect="1" noChangeArrowheads="1"/>
          </p:cNvPicPr>
          <p:nvPr/>
        </p:nvPicPr>
        <p:blipFill>
          <a:blip r:embed="rId3"/>
          <a:srcRect/>
          <a:stretch>
            <a:fillRect/>
          </a:stretch>
        </p:blipFill>
        <p:spPr bwMode="auto">
          <a:xfrm>
            <a:off x="579281" y="2552298"/>
            <a:ext cx="876300" cy="1238250"/>
          </a:xfrm>
          <a:prstGeom prst="rect">
            <a:avLst/>
          </a:prstGeom>
          <a:noFill/>
        </p:spPr>
      </p:pic>
      <p:pic>
        <p:nvPicPr>
          <p:cNvPr id="1028" name="Picture 4" descr="D:\Backup\我的文档\Comparative Government\Communism v. Socialism\V L.jpg"/>
          <p:cNvPicPr>
            <a:picLocks noChangeAspect="1" noChangeArrowheads="1"/>
          </p:cNvPicPr>
          <p:nvPr/>
        </p:nvPicPr>
        <p:blipFill>
          <a:blip r:embed="rId4"/>
          <a:srcRect/>
          <a:stretch>
            <a:fillRect/>
          </a:stretch>
        </p:blipFill>
        <p:spPr bwMode="auto">
          <a:xfrm>
            <a:off x="457200" y="3886200"/>
            <a:ext cx="1143000" cy="1143000"/>
          </a:xfrm>
          <a:prstGeom prst="rect">
            <a:avLst/>
          </a:prstGeom>
          <a:noFill/>
        </p:spPr>
      </p:pic>
      <p:pic>
        <p:nvPicPr>
          <p:cNvPr id="1029" name="Picture 5" descr="D:\Backup\我的文档\Comparative Government\Communism v. Socialism\L T.jpg"/>
          <p:cNvPicPr>
            <a:picLocks noChangeAspect="1" noChangeArrowheads="1"/>
          </p:cNvPicPr>
          <p:nvPr/>
        </p:nvPicPr>
        <p:blipFill>
          <a:blip r:embed="rId5"/>
          <a:srcRect/>
          <a:stretch>
            <a:fillRect/>
          </a:stretch>
        </p:blipFill>
        <p:spPr bwMode="auto">
          <a:xfrm>
            <a:off x="457200" y="5257800"/>
            <a:ext cx="942975" cy="1219200"/>
          </a:xfrm>
          <a:prstGeom prst="rect">
            <a:avLst/>
          </a:prstGeom>
          <a:noFill/>
        </p:spPr>
      </p:pic>
      <p:pic>
        <p:nvPicPr>
          <p:cNvPr id="1030" name="Picture 6" descr="D:\Backup\我的文档\Comparative Government\Communism v. Socialism\A E.jpg"/>
          <p:cNvPicPr>
            <a:picLocks noChangeAspect="1" noChangeArrowheads="1"/>
          </p:cNvPicPr>
          <p:nvPr/>
        </p:nvPicPr>
        <p:blipFill>
          <a:blip r:embed="rId6"/>
          <a:srcRect/>
          <a:stretch>
            <a:fillRect/>
          </a:stretch>
        </p:blipFill>
        <p:spPr bwMode="auto">
          <a:xfrm>
            <a:off x="3886200" y="1295400"/>
            <a:ext cx="981075" cy="1200150"/>
          </a:xfrm>
          <a:prstGeom prst="rect">
            <a:avLst/>
          </a:prstGeom>
          <a:noFill/>
        </p:spPr>
      </p:pic>
      <p:pic>
        <p:nvPicPr>
          <p:cNvPr id="1031" name="Picture 7" descr="D:\Backup\我的文档\Comparative Government\Communism v. Socialism\G B S.jpg"/>
          <p:cNvPicPr>
            <a:picLocks noChangeAspect="1" noChangeArrowheads="1"/>
          </p:cNvPicPr>
          <p:nvPr/>
        </p:nvPicPr>
        <p:blipFill>
          <a:blip r:embed="rId7"/>
          <a:srcRect/>
          <a:stretch>
            <a:fillRect/>
          </a:stretch>
        </p:blipFill>
        <p:spPr bwMode="auto">
          <a:xfrm>
            <a:off x="3962400" y="2667000"/>
            <a:ext cx="866775" cy="1209675"/>
          </a:xfrm>
          <a:prstGeom prst="rect">
            <a:avLst/>
          </a:prstGeom>
          <a:noFill/>
        </p:spPr>
      </p:pic>
      <p:pic>
        <p:nvPicPr>
          <p:cNvPr id="1032" name="Picture 8" descr="D:\Backup\我的文档\Comparative Government\Communism v. Socialism\Leo T.jpg"/>
          <p:cNvPicPr>
            <a:picLocks noChangeAspect="1" noChangeArrowheads="1"/>
          </p:cNvPicPr>
          <p:nvPr/>
        </p:nvPicPr>
        <p:blipFill>
          <a:blip r:embed="rId8"/>
          <a:srcRect/>
          <a:stretch>
            <a:fillRect/>
          </a:stretch>
        </p:blipFill>
        <p:spPr bwMode="auto">
          <a:xfrm>
            <a:off x="3810000" y="3962400"/>
            <a:ext cx="1476375" cy="1104900"/>
          </a:xfrm>
          <a:prstGeom prst="rect">
            <a:avLst/>
          </a:prstGeom>
          <a:noFill/>
        </p:spPr>
      </p:pic>
      <p:pic>
        <p:nvPicPr>
          <p:cNvPr id="1034" name="Picture 10" descr="D:\Backup\我的文档\Comparative Government\Communism v. Socialism\E G.jpg"/>
          <p:cNvPicPr>
            <a:picLocks noChangeAspect="1" noChangeArrowheads="1"/>
          </p:cNvPicPr>
          <p:nvPr/>
        </p:nvPicPr>
        <p:blipFill>
          <a:blip r:embed="rId9"/>
          <a:srcRect/>
          <a:stretch>
            <a:fillRect/>
          </a:stretch>
        </p:blipFill>
        <p:spPr bwMode="auto">
          <a:xfrm>
            <a:off x="3749898" y="5195552"/>
            <a:ext cx="1152525" cy="1152525"/>
          </a:xfrm>
          <a:prstGeom prst="rect">
            <a:avLst/>
          </a:prstGeom>
          <a:noFill/>
        </p:spPr>
      </p:pic>
      <p:pic>
        <p:nvPicPr>
          <p:cNvPr id="1035" name="Picture 11" descr="D:\Backup\我的文档\Comparative Government\Communism v. Socialism\J S.jpg"/>
          <p:cNvPicPr>
            <a:picLocks noChangeAspect="1" noChangeArrowheads="1"/>
          </p:cNvPicPr>
          <p:nvPr/>
        </p:nvPicPr>
        <p:blipFill>
          <a:blip r:embed="rId10"/>
          <a:srcRect/>
          <a:stretch>
            <a:fillRect/>
          </a:stretch>
        </p:blipFill>
        <p:spPr bwMode="auto">
          <a:xfrm>
            <a:off x="6400800" y="1219200"/>
            <a:ext cx="1238250" cy="1352550"/>
          </a:xfrm>
          <a:prstGeom prst="rect">
            <a:avLst/>
          </a:prstGeom>
          <a:noFill/>
        </p:spPr>
      </p:pic>
      <p:sp>
        <p:nvSpPr>
          <p:cNvPr id="16" name="TextBox 15"/>
          <p:cNvSpPr txBox="1"/>
          <p:nvPr/>
        </p:nvSpPr>
        <p:spPr>
          <a:xfrm>
            <a:off x="1905000" y="1447800"/>
            <a:ext cx="1084912" cy="369332"/>
          </a:xfrm>
          <a:prstGeom prst="rect">
            <a:avLst/>
          </a:prstGeom>
          <a:noFill/>
        </p:spPr>
        <p:txBody>
          <a:bodyPr wrap="none" rtlCol="0">
            <a:spAutoFit/>
          </a:bodyPr>
          <a:lstStyle/>
          <a:p>
            <a:r>
              <a:rPr lang="en-US" dirty="0" smtClean="0"/>
              <a:t>Karl Marx</a:t>
            </a:r>
            <a:endParaRPr lang="en-US" dirty="0"/>
          </a:p>
        </p:txBody>
      </p:sp>
      <p:sp>
        <p:nvSpPr>
          <p:cNvPr id="17" name="TextBox 16"/>
          <p:cNvSpPr txBox="1"/>
          <p:nvPr/>
        </p:nvSpPr>
        <p:spPr>
          <a:xfrm>
            <a:off x="1828800" y="2971800"/>
            <a:ext cx="1611531" cy="369332"/>
          </a:xfrm>
          <a:prstGeom prst="rect">
            <a:avLst/>
          </a:prstGeom>
          <a:noFill/>
        </p:spPr>
        <p:txBody>
          <a:bodyPr wrap="none" rtlCol="0">
            <a:spAutoFit/>
          </a:bodyPr>
          <a:lstStyle/>
          <a:p>
            <a:r>
              <a:rPr lang="en-US" dirty="0" err="1" smtClean="0"/>
              <a:t>Fredrich</a:t>
            </a:r>
            <a:r>
              <a:rPr lang="en-US" dirty="0" smtClean="0"/>
              <a:t> </a:t>
            </a:r>
            <a:r>
              <a:rPr lang="en-US" dirty="0" err="1" smtClean="0"/>
              <a:t>Engles</a:t>
            </a:r>
            <a:endParaRPr lang="en-US" dirty="0"/>
          </a:p>
        </p:txBody>
      </p:sp>
      <p:sp>
        <p:nvSpPr>
          <p:cNvPr id="18" name="TextBox 17"/>
          <p:cNvSpPr txBox="1"/>
          <p:nvPr/>
        </p:nvSpPr>
        <p:spPr>
          <a:xfrm>
            <a:off x="1752600" y="4343400"/>
            <a:ext cx="1534394" cy="369332"/>
          </a:xfrm>
          <a:prstGeom prst="rect">
            <a:avLst/>
          </a:prstGeom>
          <a:noFill/>
        </p:spPr>
        <p:txBody>
          <a:bodyPr wrap="none" rtlCol="0">
            <a:spAutoFit/>
          </a:bodyPr>
          <a:lstStyle/>
          <a:p>
            <a:r>
              <a:rPr lang="en-US" dirty="0" smtClean="0"/>
              <a:t>Vladimir Lenin</a:t>
            </a:r>
            <a:endParaRPr lang="en-US" dirty="0"/>
          </a:p>
        </p:txBody>
      </p:sp>
      <p:sp>
        <p:nvSpPr>
          <p:cNvPr id="19" name="TextBox 18"/>
          <p:cNvSpPr txBox="1"/>
          <p:nvPr/>
        </p:nvSpPr>
        <p:spPr>
          <a:xfrm>
            <a:off x="1752600" y="5638800"/>
            <a:ext cx="1363130" cy="369332"/>
          </a:xfrm>
          <a:prstGeom prst="rect">
            <a:avLst/>
          </a:prstGeom>
          <a:noFill/>
        </p:spPr>
        <p:txBody>
          <a:bodyPr wrap="none" rtlCol="0">
            <a:spAutoFit/>
          </a:bodyPr>
          <a:lstStyle/>
          <a:p>
            <a:r>
              <a:rPr lang="en-US" dirty="0" smtClean="0"/>
              <a:t>Leon </a:t>
            </a:r>
            <a:r>
              <a:rPr lang="en-US" dirty="0" err="1" smtClean="0"/>
              <a:t>Trostky</a:t>
            </a:r>
            <a:endParaRPr lang="en-US" dirty="0"/>
          </a:p>
        </p:txBody>
      </p:sp>
      <p:sp>
        <p:nvSpPr>
          <p:cNvPr id="20" name="TextBox 19"/>
          <p:cNvSpPr txBox="1"/>
          <p:nvPr/>
        </p:nvSpPr>
        <p:spPr>
          <a:xfrm>
            <a:off x="5105400" y="1600200"/>
            <a:ext cx="923394" cy="646331"/>
          </a:xfrm>
          <a:prstGeom prst="rect">
            <a:avLst/>
          </a:prstGeom>
          <a:noFill/>
        </p:spPr>
        <p:txBody>
          <a:bodyPr wrap="none" rtlCol="0">
            <a:spAutoFit/>
          </a:bodyPr>
          <a:lstStyle/>
          <a:p>
            <a:r>
              <a:rPr lang="en-US" dirty="0" smtClean="0"/>
              <a:t>Albert </a:t>
            </a:r>
          </a:p>
          <a:p>
            <a:r>
              <a:rPr lang="en-US" dirty="0" smtClean="0"/>
              <a:t>Einstein</a:t>
            </a:r>
            <a:endParaRPr lang="en-US" dirty="0"/>
          </a:p>
        </p:txBody>
      </p:sp>
      <p:sp>
        <p:nvSpPr>
          <p:cNvPr id="21" name="TextBox 20"/>
          <p:cNvSpPr txBox="1"/>
          <p:nvPr/>
        </p:nvSpPr>
        <p:spPr>
          <a:xfrm>
            <a:off x="5029200" y="2895600"/>
            <a:ext cx="989438" cy="923330"/>
          </a:xfrm>
          <a:prstGeom prst="rect">
            <a:avLst/>
          </a:prstGeom>
          <a:noFill/>
        </p:spPr>
        <p:txBody>
          <a:bodyPr wrap="none" rtlCol="0">
            <a:spAutoFit/>
          </a:bodyPr>
          <a:lstStyle/>
          <a:p>
            <a:r>
              <a:rPr lang="en-US" dirty="0" smtClean="0"/>
              <a:t>George</a:t>
            </a:r>
          </a:p>
          <a:p>
            <a:r>
              <a:rPr lang="en-US" dirty="0" smtClean="0"/>
              <a:t>Bernard </a:t>
            </a:r>
          </a:p>
          <a:p>
            <a:r>
              <a:rPr lang="en-US" dirty="0" smtClean="0"/>
              <a:t>Shaw</a:t>
            </a:r>
            <a:endParaRPr lang="en-US" dirty="0"/>
          </a:p>
        </p:txBody>
      </p:sp>
      <p:sp>
        <p:nvSpPr>
          <p:cNvPr id="22" name="TextBox 21"/>
          <p:cNvSpPr txBox="1"/>
          <p:nvPr/>
        </p:nvSpPr>
        <p:spPr>
          <a:xfrm>
            <a:off x="5562600" y="4191000"/>
            <a:ext cx="1225720" cy="369332"/>
          </a:xfrm>
          <a:prstGeom prst="rect">
            <a:avLst/>
          </a:prstGeom>
          <a:noFill/>
        </p:spPr>
        <p:txBody>
          <a:bodyPr wrap="none" rtlCol="0">
            <a:spAutoFit/>
          </a:bodyPr>
          <a:lstStyle/>
          <a:p>
            <a:r>
              <a:rPr lang="en-US" dirty="0" smtClean="0"/>
              <a:t>Leo Tolstoy</a:t>
            </a:r>
            <a:endParaRPr lang="en-US" dirty="0"/>
          </a:p>
        </p:txBody>
      </p:sp>
      <p:sp>
        <p:nvSpPr>
          <p:cNvPr id="23" name="TextBox 22"/>
          <p:cNvSpPr txBox="1"/>
          <p:nvPr/>
        </p:nvSpPr>
        <p:spPr>
          <a:xfrm>
            <a:off x="5105400" y="5486400"/>
            <a:ext cx="1688283" cy="369332"/>
          </a:xfrm>
          <a:prstGeom prst="rect">
            <a:avLst/>
          </a:prstGeom>
          <a:noFill/>
        </p:spPr>
        <p:txBody>
          <a:bodyPr wrap="none" rtlCol="0">
            <a:spAutoFit/>
          </a:bodyPr>
          <a:lstStyle/>
          <a:p>
            <a:r>
              <a:rPr lang="en-US" dirty="0" smtClean="0"/>
              <a:t>Emma Goldman</a:t>
            </a:r>
            <a:endParaRPr lang="en-US" dirty="0"/>
          </a:p>
        </p:txBody>
      </p:sp>
      <p:sp>
        <p:nvSpPr>
          <p:cNvPr id="24" name="TextBox 23"/>
          <p:cNvSpPr txBox="1"/>
          <p:nvPr/>
        </p:nvSpPr>
        <p:spPr>
          <a:xfrm>
            <a:off x="7924800" y="1524000"/>
            <a:ext cx="829073" cy="646331"/>
          </a:xfrm>
          <a:prstGeom prst="rect">
            <a:avLst/>
          </a:prstGeom>
          <a:noFill/>
        </p:spPr>
        <p:txBody>
          <a:bodyPr wrap="none" rtlCol="0">
            <a:spAutoFit/>
          </a:bodyPr>
          <a:lstStyle/>
          <a:p>
            <a:r>
              <a:rPr lang="en-US" dirty="0" smtClean="0"/>
              <a:t>Joseph</a:t>
            </a:r>
          </a:p>
          <a:p>
            <a:r>
              <a:rPr lang="en-US" dirty="0" smtClean="0"/>
              <a:t>Stalin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i="1" dirty="0" smtClean="0"/>
              <a:t/>
            </a:r>
            <a:br>
              <a:rPr lang="en-US" sz="2700" i="1" dirty="0" smtClean="0"/>
            </a:br>
            <a:r>
              <a:rPr lang="en-US" sz="2700" i="1" dirty="0"/>
              <a:t/>
            </a:r>
            <a:br>
              <a:rPr lang="en-US" sz="2700" i="1" dirty="0"/>
            </a:br>
            <a:r>
              <a:rPr lang="en-US" sz="2700" dirty="0" smtClean="0"/>
              <a:t>George Bernard Shaw</a:t>
            </a:r>
            <a:r>
              <a:rPr lang="en-US" sz="2700" i="1" dirty="0" smtClean="0"/>
              <a:t/>
            </a:r>
            <a:br>
              <a:rPr lang="en-US" sz="2700" i="1" dirty="0" smtClean="0"/>
            </a:br>
            <a:r>
              <a:rPr lang="en-US" sz="2700" i="1" dirty="0" smtClean="0"/>
              <a:t>"A government which robs Peter to pay Paul, can always count on the support of Paul."</a:t>
            </a:r>
            <a:r>
              <a:rPr lang="en-US" dirty="0" smtClean="0"/>
              <a:t/>
            </a:r>
            <a:br>
              <a:rPr lang="en-US" dirty="0" smtClean="0"/>
            </a:br>
            <a:endParaRPr lang="en-US" dirty="0"/>
          </a:p>
        </p:txBody>
      </p:sp>
      <p:sp>
        <p:nvSpPr>
          <p:cNvPr id="3" name="Rectangle 2"/>
          <p:cNvSpPr/>
          <p:nvPr/>
        </p:nvSpPr>
        <p:spPr>
          <a:xfrm>
            <a:off x="228600" y="1752600"/>
            <a:ext cx="8314386" cy="4278094"/>
          </a:xfrm>
          <a:prstGeom prst="rect">
            <a:avLst/>
          </a:prstGeom>
        </p:spPr>
        <p:txBody>
          <a:bodyPr wrap="square">
            <a:spAutoFit/>
          </a:bodyPr>
          <a:lstStyle/>
          <a:p>
            <a:r>
              <a:rPr lang="en-US" sz="1600" dirty="0" smtClean="0"/>
              <a:t>NAME: George Bernard Shaw</a:t>
            </a:r>
          </a:p>
          <a:p>
            <a:r>
              <a:rPr lang="en-US" sz="1600" dirty="0" smtClean="0"/>
              <a:t>OCCUPATION: Author, Playwright</a:t>
            </a:r>
          </a:p>
          <a:p>
            <a:r>
              <a:rPr lang="en-US" sz="1600" dirty="0" smtClean="0"/>
              <a:t>BIRTH DATE: July 26, 1856</a:t>
            </a:r>
          </a:p>
          <a:p>
            <a:r>
              <a:rPr lang="en-US" sz="1600" dirty="0" smtClean="0"/>
              <a:t>DEATH DATE: November 02, 1950</a:t>
            </a:r>
          </a:p>
          <a:p>
            <a:r>
              <a:rPr lang="en-US" sz="1600" dirty="0" smtClean="0"/>
              <a:t>PLACE OF BIRTH: Dublin, Ireland</a:t>
            </a:r>
          </a:p>
          <a:p>
            <a:r>
              <a:rPr lang="en-US" sz="1600" dirty="0" smtClean="0"/>
              <a:t>PLACE OF DEATH: </a:t>
            </a:r>
            <a:r>
              <a:rPr lang="en-US" sz="1600" dirty="0" err="1" smtClean="0"/>
              <a:t>Ayot</a:t>
            </a:r>
            <a:r>
              <a:rPr lang="en-US" sz="1600" dirty="0" smtClean="0"/>
              <a:t> St. Lawrence, United Kingdom</a:t>
            </a:r>
          </a:p>
          <a:p>
            <a:endParaRPr lang="en-US" sz="1600" dirty="0"/>
          </a:p>
          <a:p>
            <a:endParaRPr lang="en-US" sz="1600" dirty="0" smtClean="0"/>
          </a:p>
          <a:p>
            <a:endParaRPr lang="en-US" sz="1600" dirty="0" smtClean="0"/>
          </a:p>
          <a:p>
            <a:pPr>
              <a:buFont typeface="Arial" pitchFamily="34" charset="0"/>
              <a:buChar char="•"/>
            </a:pPr>
            <a:r>
              <a:rPr lang="en-US" sz="1600" dirty="0" smtClean="0"/>
              <a:t>Writer</a:t>
            </a:r>
          </a:p>
          <a:p>
            <a:pPr>
              <a:buFont typeface="Arial" pitchFamily="34" charset="0"/>
              <a:buChar char="•"/>
            </a:pPr>
            <a:r>
              <a:rPr lang="en-US" sz="1600" dirty="0" smtClean="0"/>
              <a:t>Not original a successful author or playwright</a:t>
            </a:r>
          </a:p>
          <a:p>
            <a:pPr>
              <a:buFont typeface="Arial" pitchFamily="34" charset="0"/>
              <a:buChar char="•"/>
            </a:pPr>
            <a:r>
              <a:rPr lang="en-US" sz="1600" dirty="0" smtClean="0"/>
              <a:t>Became a voice for socialism to change life in England</a:t>
            </a:r>
          </a:p>
          <a:p>
            <a:pPr>
              <a:buFont typeface="Arial" pitchFamily="34" charset="0"/>
              <a:buChar char="•"/>
            </a:pPr>
            <a:r>
              <a:rPr lang="en-US" sz="1600" dirty="0" smtClean="0"/>
              <a:t>Shaw soon turned his attention to politics and the activities of the British intelligentsia, joining the Fabian Society in 1884. The Fabian Society was a socialist group whose goal was nothing short of the transformation of England </a:t>
            </a:r>
          </a:p>
          <a:p>
            <a:pPr>
              <a:buFont typeface="Arial" pitchFamily="34" charset="0"/>
              <a:buChar char="•"/>
            </a:pPr>
            <a:r>
              <a:rPr lang="en-US" sz="1600" dirty="0" smtClean="0"/>
              <a:t>Only after his work in the socialist movement did people start paying attention to his literary works</a:t>
            </a:r>
            <a:endParaRPr lang="en-US" sz="1600" dirty="0"/>
          </a:p>
        </p:txBody>
      </p:sp>
      <p:pic>
        <p:nvPicPr>
          <p:cNvPr id="4" name="Picture 7" descr="D:\Backup\我的文档\Comparative Government\Communism v. Socialism\G B S.jpg"/>
          <p:cNvPicPr>
            <a:picLocks noChangeAspect="1" noChangeArrowheads="1"/>
          </p:cNvPicPr>
          <p:nvPr/>
        </p:nvPicPr>
        <p:blipFill>
          <a:blip r:embed="rId2"/>
          <a:srcRect/>
          <a:stretch>
            <a:fillRect/>
          </a:stretch>
        </p:blipFill>
        <p:spPr bwMode="auto">
          <a:xfrm>
            <a:off x="6934199" y="2285999"/>
            <a:ext cx="1375920" cy="192024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 Tolstoy</a:t>
            </a:r>
            <a:endParaRPr lang="en-US" dirty="0"/>
          </a:p>
        </p:txBody>
      </p:sp>
      <p:sp>
        <p:nvSpPr>
          <p:cNvPr id="3" name="Rectangle 2"/>
          <p:cNvSpPr/>
          <p:nvPr/>
        </p:nvSpPr>
        <p:spPr>
          <a:xfrm>
            <a:off x="152400" y="1371600"/>
            <a:ext cx="8305800" cy="4524315"/>
          </a:xfrm>
          <a:prstGeom prst="rect">
            <a:avLst/>
          </a:prstGeom>
        </p:spPr>
        <p:txBody>
          <a:bodyPr wrap="square">
            <a:spAutoFit/>
          </a:bodyPr>
          <a:lstStyle/>
          <a:p>
            <a:r>
              <a:rPr lang="en-US" sz="1600" dirty="0" smtClean="0"/>
              <a:t>NAME: Leo Tolstoy</a:t>
            </a:r>
          </a:p>
          <a:p>
            <a:r>
              <a:rPr lang="en-US" sz="1600" dirty="0" smtClean="0"/>
              <a:t>OCCUPATION: Author</a:t>
            </a:r>
          </a:p>
          <a:p>
            <a:r>
              <a:rPr lang="en-US" sz="1600" dirty="0" smtClean="0"/>
              <a:t>BIRTH DATE: September 09, 1828</a:t>
            </a:r>
          </a:p>
          <a:p>
            <a:r>
              <a:rPr lang="en-US" sz="1600" dirty="0" smtClean="0"/>
              <a:t>DEATH DATE: November 20, 1910</a:t>
            </a:r>
          </a:p>
          <a:p>
            <a:r>
              <a:rPr lang="en-US" sz="1600" dirty="0" smtClean="0"/>
              <a:t>EDUCATION: University of Kazan</a:t>
            </a:r>
          </a:p>
          <a:p>
            <a:r>
              <a:rPr lang="en-US" sz="1600" dirty="0" smtClean="0"/>
              <a:t>PLACE OF BIRTH: Tula Province (</a:t>
            </a:r>
            <a:r>
              <a:rPr lang="en-US" sz="1600" dirty="0" err="1" smtClean="0"/>
              <a:t>Yasnaya</a:t>
            </a:r>
            <a:r>
              <a:rPr lang="en-US" sz="1600" dirty="0" smtClean="0"/>
              <a:t> </a:t>
            </a:r>
            <a:r>
              <a:rPr lang="en-US" sz="1600" dirty="0" err="1" smtClean="0"/>
              <a:t>Polyana</a:t>
            </a:r>
            <a:r>
              <a:rPr lang="en-US" sz="1600" dirty="0" smtClean="0"/>
              <a:t>), Russia</a:t>
            </a:r>
          </a:p>
          <a:p>
            <a:r>
              <a:rPr lang="en-US" sz="1600" dirty="0" smtClean="0"/>
              <a:t>PLACE OF DEATH: </a:t>
            </a:r>
            <a:r>
              <a:rPr lang="en-US" sz="1600" dirty="0" err="1" smtClean="0"/>
              <a:t>Astapovo</a:t>
            </a:r>
            <a:r>
              <a:rPr lang="en-US" sz="1600" dirty="0" smtClean="0"/>
              <a:t>, Russia</a:t>
            </a:r>
          </a:p>
          <a:p>
            <a:r>
              <a:rPr lang="en-US" sz="1600" dirty="0" smtClean="0"/>
              <a:t>FULL NAME: Lev Nikolayevich Tolstoy</a:t>
            </a:r>
          </a:p>
          <a:p>
            <a:r>
              <a:rPr lang="en-US" sz="1600" dirty="0" smtClean="0"/>
              <a:t>AKA: Lev Tolstoy</a:t>
            </a:r>
          </a:p>
          <a:p>
            <a:endParaRPr lang="en-US" sz="1600" dirty="0" smtClean="0"/>
          </a:p>
          <a:p>
            <a:pPr>
              <a:buFont typeface="Arial" pitchFamily="34" charset="0"/>
              <a:buChar char="•"/>
            </a:pPr>
            <a:r>
              <a:rPr lang="en-US" sz="1600" dirty="0" smtClean="0"/>
              <a:t>Russian author wrote the acclaimed novels </a:t>
            </a:r>
            <a:r>
              <a:rPr lang="en-US" sz="1600" i="1" dirty="0" smtClean="0"/>
              <a:t>War and Peace, Anna Karenina and The Death of Ivan </a:t>
            </a:r>
            <a:r>
              <a:rPr lang="en-US" sz="1600" i="1" dirty="0" err="1" smtClean="0"/>
              <a:t>Ilyich</a:t>
            </a:r>
            <a:r>
              <a:rPr lang="en-US" sz="1600" dirty="0" smtClean="0"/>
              <a:t>, and still ranks among the world's top writers.</a:t>
            </a:r>
          </a:p>
          <a:p>
            <a:pPr>
              <a:buFont typeface="Arial" pitchFamily="34" charset="0"/>
              <a:buChar char="•"/>
            </a:pPr>
            <a:r>
              <a:rPr lang="en-US" sz="1600" dirty="0" smtClean="0"/>
              <a:t>Declaring himself an anarchist,</a:t>
            </a:r>
          </a:p>
          <a:p>
            <a:pPr>
              <a:buFont typeface="Arial" pitchFamily="34" charset="0"/>
              <a:buChar char="•"/>
            </a:pPr>
            <a:r>
              <a:rPr lang="en-US" sz="1600" dirty="0" smtClean="0"/>
              <a:t>believe that Christian churches were corrupt and, in lieu of organized religion, developed his own beliefs </a:t>
            </a:r>
          </a:p>
          <a:p>
            <a:pPr>
              <a:buFont typeface="Arial" pitchFamily="34" charset="0"/>
              <a:buChar char="•"/>
            </a:pPr>
            <a:r>
              <a:rPr lang="en-US" sz="1600" dirty="0" smtClean="0"/>
              <a:t>caused him to be watched by the secret police. A controlling government doesn’t like independent thought</a:t>
            </a:r>
          </a:p>
          <a:p>
            <a:pPr>
              <a:buFont typeface="Arial" pitchFamily="34" charset="0"/>
              <a:buChar char="•"/>
            </a:pPr>
            <a:r>
              <a:rPr lang="en-US" sz="1600" dirty="0" smtClean="0"/>
              <a:t>Anarchism is the complete opposite of what Russian communism was trying to achieve</a:t>
            </a:r>
            <a:endParaRPr lang="en-US" sz="1600" dirty="0"/>
          </a:p>
        </p:txBody>
      </p:sp>
      <p:pic>
        <p:nvPicPr>
          <p:cNvPr id="4" name="Picture 8" descr="D:\Backup\我的文档\Comparative Government\Communism v. Socialism\Leo T.jpg"/>
          <p:cNvPicPr>
            <a:picLocks noChangeAspect="1" noChangeArrowheads="1"/>
          </p:cNvPicPr>
          <p:nvPr/>
        </p:nvPicPr>
        <p:blipFill>
          <a:blip r:embed="rId2"/>
          <a:srcRect/>
          <a:stretch>
            <a:fillRect/>
          </a:stretch>
        </p:blipFill>
        <p:spPr bwMode="auto">
          <a:xfrm>
            <a:off x="5257800" y="1752600"/>
            <a:ext cx="2565840" cy="192024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Anarchism</a:t>
            </a:r>
            <a:endParaRPr lang="en-US" dirty="0"/>
          </a:p>
        </p:txBody>
      </p:sp>
      <p:sp>
        <p:nvSpPr>
          <p:cNvPr id="3" name="Rectangle 2"/>
          <p:cNvSpPr/>
          <p:nvPr/>
        </p:nvSpPr>
        <p:spPr>
          <a:xfrm>
            <a:off x="609600" y="1720840"/>
            <a:ext cx="8305800" cy="2031325"/>
          </a:xfrm>
          <a:prstGeom prst="rect">
            <a:avLst/>
          </a:prstGeom>
        </p:spPr>
        <p:txBody>
          <a:bodyPr wrap="square">
            <a:spAutoFit/>
          </a:bodyPr>
          <a:lstStyle/>
          <a:p>
            <a:pPr>
              <a:buFont typeface="Arial" pitchFamily="34" charset="0"/>
              <a:buChar char="•"/>
            </a:pPr>
            <a:r>
              <a:rPr lang="en-US" dirty="0" smtClean="0"/>
              <a:t>Political theory holding all forms of government authority to be unnecessary and undesirable</a:t>
            </a:r>
          </a:p>
          <a:p>
            <a:pPr>
              <a:buFont typeface="Arial" pitchFamily="34" charset="0"/>
              <a:buChar char="•"/>
            </a:pPr>
            <a:r>
              <a:rPr lang="en-US" dirty="0" smtClean="0"/>
              <a:t>advocating a society based on voluntary cooperation and free association of individuals and groups</a:t>
            </a:r>
          </a:p>
          <a:p>
            <a:pPr>
              <a:buFont typeface="Arial" pitchFamily="34" charset="0"/>
              <a:buChar char="•"/>
            </a:pPr>
            <a:r>
              <a:rPr lang="en-US" dirty="0" smtClean="0"/>
              <a:t>The word was used only pejoratively until Pierre-Joseph Proudhon, now regarded as the founder of anarchism, adopted it in </a:t>
            </a:r>
            <a:r>
              <a:rPr lang="en-US" i="1" dirty="0" smtClean="0"/>
              <a:t>What is Property?</a:t>
            </a:r>
            <a:r>
              <a:rPr lang="en-US" dirty="0" smtClean="0"/>
              <a:t> (1840). </a:t>
            </a:r>
          </a:p>
          <a:p>
            <a:pPr>
              <a:buFont typeface="Arial" pitchFamily="34" charset="0"/>
              <a:buChar char="•"/>
            </a:pPr>
            <a:r>
              <a:rPr lang="en-US" dirty="0" smtClean="0"/>
              <a:t>The anarchist Mikhail Bakunin clashed with Karl Marx two complete opposing views</a:t>
            </a:r>
            <a:endParaRPr lang="en-US" dirty="0"/>
          </a:p>
        </p:txBody>
      </p:sp>
      <p:pic>
        <p:nvPicPr>
          <p:cNvPr id="3074" name="Picture 2" descr="D:\Backup\我的文档\Comparative Government\Communism v. Socialism\Anarchy symbol.jpg"/>
          <p:cNvPicPr>
            <a:picLocks noChangeAspect="1" noChangeArrowheads="1"/>
          </p:cNvPicPr>
          <p:nvPr/>
        </p:nvPicPr>
        <p:blipFill>
          <a:blip r:embed="rId2"/>
          <a:srcRect/>
          <a:stretch>
            <a:fillRect/>
          </a:stretch>
        </p:blipFill>
        <p:spPr bwMode="auto">
          <a:xfrm>
            <a:off x="3581400" y="4572000"/>
            <a:ext cx="1977845" cy="192024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Emma Goldman</a:t>
            </a:r>
            <a:endParaRPr lang="en-US" dirty="0"/>
          </a:p>
        </p:txBody>
      </p:sp>
      <p:sp>
        <p:nvSpPr>
          <p:cNvPr id="3" name="Rectangle 2"/>
          <p:cNvSpPr/>
          <p:nvPr/>
        </p:nvSpPr>
        <p:spPr>
          <a:xfrm>
            <a:off x="141667" y="1220273"/>
            <a:ext cx="7239000" cy="3539430"/>
          </a:xfrm>
          <a:prstGeom prst="rect">
            <a:avLst/>
          </a:prstGeom>
        </p:spPr>
        <p:txBody>
          <a:bodyPr wrap="square">
            <a:spAutoFit/>
          </a:bodyPr>
          <a:lstStyle/>
          <a:p>
            <a:r>
              <a:rPr lang="en-US" sz="1600" dirty="0" smtClean="0"/>
              <a:t>NAME: Emma Goldman</a:t>
            </a:r>
          </a:p>
          <a:p>
            <a:r>
              <a:rPr lang="en-US" sz="1600" dirty="0" smtClean="0"/>
              <a:t>OCCUPATION: Activist, Writer</a:t>
            </a:r>
          </a:p>
          <a:p>
            <a:r>
              <a:rPr lang="en-US" sz="1600" dirty="0" smtClean="0"/>
              <a:t>BIRTH DATE: June 27, 1869</a:t>
            </a:r>
          </a:p>
          <a:p>
            <a:r>
              <a:rPr lang="en-US" sz="1600" dirty="0" smtClean="0"/>
              <a:t>DEATH DATE: May 14, 1940</a:t>
            </a:r>
          </a:p>
          <a:p>
            <a:r>
              <a:rPr lang="en-US" sz="1600" dirty="0" smtClean="0"/>
              <a:t>PLACE OF BIRTH: Kaunas, Lithuania</a:t>
            </a:r>
          </a:p>
          <a:p>
            <a:r>
              <a:rPr lang="en-US" sz="1600" dirty="0" smtClean="0"/>
              <a:t>PLACE OF DEATH: Toronto, Canada</a:t>
            </a:r>
          </a:p>
          <a:p>
            <a:r>
              <a:rPr lang="en-US" sz="1600" dirty="0" smtClean="0"/>
              <a:t>NICKNAME: Red Emma</a:t>
            </a:r>
          </a:p>
          <a:p>
            <a:endParaRPr lang="en-US" sz="1600" dirty="0"/>
          </a:p>
          <a:p>
            <a:pPr>
              <a:buFont typeface="Arial" pitchFamily="34" charset="0"/>
              <a:buChar char="•"/>
            </a:pPr>
            <a:r>
              <a:rPr lang="en-US" sz="1600" dirty="0" smtClean="0"/>
              <a:t>Anarchist and activist </a:t>
            </a:r>
          </a:p>
          <a:p>
            <a:pPr>
              <a:buFont typeface="Arial" pitchFamily="34" charset="0"/>
              <a:buChar char="•"/>
            </a:pPr>
            <a:r>
              <a:rPr lang="en-US" sz="1600" dirty="0" smtClean="0"/>
              <a:t>a fiery (sometimes violent) advocate for peace, free love and birth control in the 1910s.</a:t>
            </a:r>
          </a:p>
          <a:p>
            <a:pPr>
              <a:buFont typeface="Arial" pitchFamily="34" charset="0"/>
              <a:buChar char="•"/>
            </a:pPr>
            <a:r>
              <a:rPr lang="en-US" sz="1600" dirty="0" smtClean="0"/>
              <a:t>she was jailed for inciting riots and advocating birth control </a:t>
            </a:r>
          </a:p>
          <a:p>
            <a:pPr>
              <a:buFont typeface="Arial" pitchFamily="34" charset="0"/>
              <a:buChar char="•"/>
            </a:pPr>
            <a:r>
              <a:rPr lang="en-US" sz="1600" dirty="0" smtClean="0"/>
              <a:t>She was deported from the Soviet Union in 1919, spending the rest of her life traveling, speaking, and writing.</a:t>
            </a:r>
            <a:endParaRPr lang="en-US" sz="1600" dirty="0"/>
          </a:p>
        </p:txBody>
      </p:sp>
      <p:pic>
        <p:nvPicPr>
          <p:cNvPr id="4" name="Picture 10" descr="D:\Backup\我的文档\Comparative Government\Communism v. Socialism\E G.jpg"/>
          <p:cNvPicPr>
            <a:picLocks noChangeAspect="1" noChangeArrowheads="1"/>
          </p:cNvPicPr>
          <p:nvPr/>
        </p:nvPicPr>
        <p:blipFill>
          <a:blip r:embed="rId2"/>
          <a:srcRect/>
          <a:stretch>
            <a:fillRect/>
          </a:stretch>
        </p:blipFill>
        <p:spPr bwMode="auto">
          <a:xfrm>
            <a:off x="4191000" y="4648200"/>
            <a:ext cx="1920240" cy="192024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Stalin</a:t>
            </a:r>
            <a:endParaRPr lang="en-US" dirty="0"/>
          </a:p>
        </p:txBody>
      </p:sp>
      <p:pic>
        <p:nvPicPr>
          <p:cNvPr id="3" name="Picture 11" descr="D:\Backup\我的文档\Comparative Government\Communism v. Socialism\J S.jpg"/>
          <p:cNvPicPr>
            <a:picLocks noChangeAspect="1" noChangeArrowheads="1"/>
          </p:cNvPicPr>
          <p:nvPr/>
        </p:nvPicPr>
        <p:blipFill>
          <a:blip r:embed="rId2"/>
          <a:srcRect/>
          <a:stretch>
            <a:fillRect/>
          </a:stretch>
        </p:blipFill>
        <p:spPr bwMode="auto">
          <a:xfrm>
            <a:off x="914397" y="1371600"/>
            <a:ext cx="1757968" cy="1920240"/>
          </a:xfrm>
          <a:prstGeom prst="rect">
            <a:avLst/>
          </a:prstGeom>
          <a:noFill/>
        </p:spPr>
      </p:pic>
      <p:sp>
        <p:nvSpPr>
          <p:cNvPr id="4" name="Rectangle 3"/>
          <p:cNvSpPr/>
          <p:nvPr/>
        </p:nvSpPr>
        <p:spPr>
          <a:xfrm>
            <a:off x="2895600" y="1371600"/>
            <a:ext cx="4572000" cy="2462213"/>
          </a:xfrm>
          <a:prstGeom prst="rect">
            <a:avLst/>
          </a:prstGeom>
        </p:spPr>
        <p:txBody>
          <a:bodyPr>
            <a:spAutoFit/>
          </a:bodyPr>
          <a:lstStyle/>
          <a:p>
            <a:r>
              <a:rPr lang="en-US" sz="1400" dirty="0" smtClean="0"/>
              <a:t>NAME: Joseph Stalin</a:t>
            </a:r>
          </a:p>
          <a:p>
            <a:r>
              <a:rPr lang="en-US" sz="1400" dirty="0" smtClean="0"/>
              <a:t>OCCUPATION: Dictator</a:t>
            </a:r>
          </a:p>
          <a:p>
            <a:r>
              <a:rPr lang="en-US" sz="1400" dirty="0" smtClean="0"/>
              <a:t>BIRTH DATE: December 18, 1878</a:t>
            </a:r>
          </a:p>
          <a:p>
            <a:r>
              <a:rPr lang="en-US" sz="1400" dirty="0" smtClean="0"/>
              <a:t>DEATH DATE: March 05, 1953</a:t>
            </a:r>
          </a:p>
          <a:p>
            <a:r>
              <a:rPr lang="en-US" sz="1400" dirty="0" smtClean="0"/>
              <a:t>EDUCATION: Church school (</a:t>
            </a:r>
            <a:r>
              <a:rPr lang="en-US" sz="1400" dirty="0" err="1" smtClean="0"/>
              <a:t>Gori</a:t>
            </a:r>
            <a:r>
              <a:rPr lang="en-US" sz="1400" dirty="0" smtClean="0"/>
              <a:t>, Georgia, Russian Empire), Tiflis Theological Seminary</a:t>
            </a:r>
          </a:p>
          <a:p>
            <a:r>
              <a:rPr lang="en-US" sz="1400" dirty="0" smtClean="0"/>
              <a:t>PLACE OF BIRTH: </a:t>
            </a:r>
            <a:r>
              <a:rPr lang="en-US" sz="1400" dirty="0" err="1" smtClean="0"/>
              <a:t>Gori</a:t>
            </a:r>
            <a:r>
              <a:rPr lang="en-US" sz="1400" dirty="0" smtClean="0"/>
              <a:t>, Georgia, Russia</a:t>
            </a:r>
          </a:p>
          <a:p>
            <a:r>
              <a:rPr lang="en-US" sz="1400" dirty="0" smtClean="0"/>
              <a:t>PLACE OF DEATH: Moscow, Russia</a:t>
            </a:r>
          </a:p>
          <a:p>
            <a:r>
              <a:rPr lang="en-US" sz="1400" dirty="0" smtClean="0"/>
              <a:t>ORIGINALLY: </a:t>
            </a:r>
            <a:r>
              <a:rPr lang="en-US" sz="1400" dirty="0" err="1" smtClean="0"/>
              <a:t>Iosif</a:t>
            </a:r>
            <a:r>
              <a:rPr lang="en-US" sz="1400" dirty="0" smtClean="0"/>
              <a:t> </a:t>
            </a:r>
            <a:r>
              <a:rPr lang="en-US" sz="1400" dirty="0" err="1" smtClean="0"/>
              <a:t>Vissarionovich</a:t>
            </a:r>
            <a:r>
              <a:rPr lang="en-US" sz="1400" dirty="0" smtClean="0"/>
              <a:t> </a:t>
            </a:r>
            <a:r>
              <a:rPr lang="en-US" sz="1400" dirty="0" err="1" smtClean="0"/>
              <a:t>Dzhugashvili</a:t>
            </a:r>
            <a:endParaRPr lang="en-US" sz="1400" dirty="0" smtClean="0"/>
          </a:p>
          <a:p>
            <a:r>
              <a:rPr lang="en-US" sz="1400" dirty="0" smtClean="0"/>
              <a:t>FULL NAME: Joseph Stalin</a:t>
            </a:r>
          </a:p>
          <a:p>
            <a:r>
              <a:rPr lang="en-US" sz="1400" dirty="0" smtClean="0"/>
              <a:t>AKA: </a:t>
            </a:r>
            <a:r>
              <a:rPr lang="en-US" sz="1400" dirty="0" err="1" smtClean="0"/>
              <a:t>Iosif</a:t>
            </a:r>
            <a:r>
              <a:rPr lang="en-US" sz="1400" dirty="0" smtClean="0"/>
              <a:t> </a:t>
            </a:r>
            <a:r>
              <a:rPr lang="en-US" sz="1400" dirty="0" err="1" smtClean="0"/>
              <a:t>Dzhugashvili</a:t>
            </a:r>
            <a:endParaRPr lang="en-US" sz="1400" dirty="0"/>
          </a:p>
        </p:txBody>
      </p:sp>
      <p:sp>
        <p:nvSpPr>
          <p:cNvPr id="5" name="Rectangle 4"/>
          <p:cNvSpPr/>
          <p:nvPr/>
        </p:nvSpPr>
        <p:spPr>
          <a:xfrm>
            <a:off x="228600" y="3886200"/>
            <a:ext cx="8458200" cy="2677656"/>
          </a:xfrm>
          <a:prstGeom prst="rect">
            <a:avLst/>
          </a:prstGeom>
        </p:spPr>
        <p:txBody>
          <a:bodyPr wrap="square">
            <a:spAutoFit/>
          </a:bodyPr>
          <a:lstStyle/>
          <a:p>
            <a:pPr>
              <a:buFont typeface="Arial" pitchFamily="34" charset="0"/>
              <a:buChar char="•"/>
            </a:pPr>
            <a:r>
              <a:rPr lang="en-US" sz="1400" dirty="0" smtClean="0"/>
              <a:t>Joseph Stalin ruled the Soviet Union for more than two decades, instituting a reign of terror while modernizing Russia and helping to defeat Nazism.</a:t>
            </a:r>
          </a:p>
          <a:p>
            <a:pPr>
              <a:buFont typeface="Arial" pitchFamily="34" charset="0"/>
              <a:buChar char="•"/>
            </a:pPr>
            <a:r>
              <a:rPr lang="en-US" sz="1400" dirty="0" smtClean="0"/>
              <a:t>joined a secret organization called </a:t>
            </a:r>
            <a:r>
              <a:rPr lang="en-US" sz="1400" dirty="0" err="1" smtClean="0"/>
              <a:t>Messame</a:t>
            </a:r>
            <a:r>
              <a:rPr lang="en-US" sz="1400" dirty="0" smtClean="0"/>
              <a:t>  </a:t>
            </a:r>
            <a:r>
              <a:rPr lang="en-US" sz="1400" dirty="0" err="1" smtClean="0"/>
              <a:t>Dassy</a:t>
            </a:r>
            <a:r>
              <a:rPr lang="en-US" sz="1400" dirty="0"/>
              <a:t> </a:t>
            </a:r>
            <a:r>
              <a:rPr lang="en-US" sz="1400" dirty="0" smtClean="0"/>
              <a:t>supported Georgian independence from Russia </a:t>
            </a:r>
          </a:p>
          <a:p>
            <a:pPr>
              <a:buFont typeface="Arial" pitchFamily="34" charset="0"/>
              <a:buChar char="•"/>
            </a:pPr>
            <a:r>
              <a:rPr lang="en-US" sz="1400" dirty="0" smtClean="0"/>
              <a:t>Some of the members were socialists</a:t>
            </a:r>
          </a:p>
          <a:p>
            <a:pPr>
              <a:buFont typeface="Arial" pitchFamily="34" charset="0"/>
              <a:buChar char="•"/>
            </a:pPr>
            <a:r>
              <a:rPr lang="en-US" sz="1400" dirty="0" smtClean="0"/>
              <a:t>introduced him to the writings of Karl Marx and Vladimir Lenin</a:t>
            </a:r>
          </a:p>
          <a:p>
            <a:pPr>
              <a:buFont typeface="Arial" pitchFamily="34" charset="0"/>
              <a:buChar char="•"/>
            </a:pPr>
            <a:r>
              <a:rPr lang="en-US" sz="1400" dirty="0" smtClean="0"/>
              <a:t>joined the Social Democratic Labor Party and worked full-time for the revolutionary movement</a:t>
            </a:r>
          </a:p>
          <a:p>
            <a:pPr>
              <a:buFont typeface="Arial" pitchFamily="34" charset="0"/>
              <a:buChar char="•"/>
            </a:pPr>
            <a:r>
              <a:rPr lang="en-US" sz="1400" dirty="0" smtClean="0"/>
              <a:t>general secretary of the Communist Party after the revolution</a:t>
            </a:r>
          </a:p>
          <a:p>
            <a:pPr>
              <a:buFont typeface="Arial" pitchFamily="34" charset="0"/>
              <a:buChar char="•"/>
            </a:pPr>
            <a:r>
              <a:rPr lang="en-US" sz="1400" dirty="0" smtClean="0"/>
              <a:t>Became leader by eliminating enemies and threats against him</a:t>
            </a:r>
          </a:p>
          <a:p>
            <a:pPr>
              <a:buFont typeface="Arial" pitchFamily="34" charset="0"/>
              <a:buChar char="•"/>
            </a:pPr>
            <a:r>
              <a:rPr lang="en-US" sz="1400" dirty="0" smtClean="0"/>
              <a:t>Potential rivals were accused of aligning with capitalist nations, convicted of being "enemies of the people" and summarily executed. </a:t>
            </a:r>
          </a:p>
          <a:p>
            <a:pPr>
              <a:buFont typeface="Arial" pitchFamily="34" charset="0"/>
              <a:buChar char="•"/>
            </a:pPr>
            <a:r>
              <a:rPr lang="en-US" sz="1400" dirty="0" smtClean="0"/>
              <a:t>The purges eventually extended beyond the party elite to local officials suspected of counterrevolutionary activities. </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Stalinism</a:t>
            </a:r>
            <a:endParaRPr lang="en-US" dirty="0"/>
          </a:p>
        </p:txBody>
      </p:sp>
      <p:sp>
        <p:nvSpPr>
          <p:cNvPr id="3" name="Rectangle 2"/>
          <p:cNvSpPr/>
          <p:nvPr/>
        </p:nvSpPr>
        <p:spPr>
          <a:xfrm>
            <a:off x="381000" y="2743200"/>
            <a:ext cx="8458200" cy="1200329"/>
          </a:xfrm>
          <a:prstGeom prst="rect">
            <a:avLst/>
          </a:prstGeom>
        </p:spPr>
        <p:txBody>
          <a:bodyPr wrap="square">
            <a:spAutoFit/>
          </a:bodyPr>
          <a:lstStyle/>
          <a:p>
            <a:pPr>
              <a:buFont typeface="Arial" pitchFamily="34" charset="0"/>
              <a:buChar char="•"/>
            </a:pPr>
            <a:r>
              <a:rPr lang="en-US" dirty="0"/>
              <a:t>T</a:t>
            </a:r>
            <a:r>
              <a:rPr lang="en-US" dirty="0" smtClean="0"/>
              <a:t>he communistic theories and practices developed by Joseph Stalin from Marxism and Leninism</a:t>
            </a:r>
          </a:p>
          <a:p>
            <a:pPr>
              <a:buFont typeface="Arial" pitchFamily="34" charset="0"/>
              <a:buChar char="•"/>
            </a:pPr>
            <a:r>
              <a:rPr lang="en-US" dirty="0" smtClean="0"/>
              <a:t> his advocacy of national revolution, and his extensive use of secret police and slave-labor camps to reduce opposition. </a:t>
            </a:r>
            <a:endParaRPr lang="en-US" dirty="0"/>
          </a:p>
        </p:txBody>
      </p:sp>
      <p:sp>
        <p:nvSpPr>
          <p:cNvPr id="4" name="Rectangle 3"/>
          <p:cNvSpPr/>
          <p:nvPr/>
        </p:nvSpPr>
        <p:spPr>
          <a:xfrm>
            <a:off x="457200" y="1447800"/>
            <a:ext cx="8001000" cy="923330"/>
          </a:xfrm>
          <a:prstGeom prst="rect">
            <a:avLst/>
          </a:prstGeom>
        </p:spPr>
        <p:txBody>
          <a:bodyPr wrap="square">
            <a:spAutoFit/>
          </a:bodyPr>
          <a:lstStyle/>
          <a:p>
            <a:pPr>
              <a:buFont typeface="Arial" pitchFamily="34" charset="0"/>
              <a:buChar char="•"/>
            </a:pPr>
            <a:r>
              <a:rPr lang="en-US" dirty="0"/>
              <a:t>T</a:t>
            </a:r>
            <a:r>
              <a:rPr lang="en-US" dirty="0" smtClean="0"/>
              <a:t>he principles and practice of communism associated with Stalin</a:t>
            </a:r>
          </a:p>
          <a:p>
            <a:pPr>
              <a:buFont typeface="Arial" pitchFamily="34" charset="0"/>
              <a:buChar char="•"/>
            </a:pPr>
            <a:r>
              <a:rPr lang="en-US" dirty="0" smtClean="0"/>
              <a:t>characterized by the extreme suppression of opposition, totalitarian rule, and an aggressive foreign policy.</a:t>
            </a:r>
            <a:endParaRPr lang="en-US" dirty="0"/>
          </a:p>
        </p:txBody>
      </p:sp>
      <p:sp>
        <p:nvSpPr>
          <p:cNvPr id="5" name="Rectangle 4"/>
          <p:cNvSpPr/>
          <p:nvPr/>
        </p:nvSpPr>
        <p:spPr>
          <a:xfrm>
            <a:off x="457200" y="2362200"/>
            <a:ext cx="8077200" cy="369332"/>
          </a:xfrm>
          <a:prstGeom prst="rect">
            <a:avLst/>
          </a:prstGeom>
        </p:spPr>
        <p:txBody>
          <a:bodyPr wrap="square">
            <a:spAutoFit/>
          </a:bodyPr>
          <a:lstStyle/>
          <a:p>
            <a:pPr>
              <a:buFont typeface="Arial" pitchFamily="34" charset="0"/>
              <a:buChar char="•"/>
            </a:pPr>
            <a:r>
              <a:rPr lang="en-US" dirty="0" smtClean="0"/>
              <a:t>the theory and form of government associated with the Soviet leader Joseph Stalin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Libertarian Socialism</a:t>
            </a:r>
            <a:endParaRPr lang="en-US" dirty="0"/>
          </a:p>
        </p:txBody>
      </p:sp>
      <p:sp>
        <p:nvSpPr>
          <p:cNvPr id="3" name="Rectangle 2"/>
          <p:cNvSpPr/>
          <p:nvPr/>
        </p:nvSpPr>
        <p:spPr>
          <a:xfrm>
            <a:off x="304800" y="1720840"/>
            <a:ext cx="8458200" cy="2585323"/>
          </a:xfrm>
          <a:prstGeom prst="rect">
            <a:avLst/>
          </a:prstGeom>
        </p:spPr>
        <p:txBody>
          <a:bodyPr wrap="square">
            <a:spAutoFit/>
          </a:bodyPr>
          <a:lstStyle/>
          <a:p>
            <a:pPr>
              <a:buFont typeface="Arial" pitchFamily="34" charset="0"/>
              <a:buChar char="•"/>
            </a:pPr>
            <a:r>
              <a:rPr lang="en-US" dirty="0" smtClean="0"/>
              <a:t>sometimes called social anarchism or left-libertarianism</a:t>
            </a:r>
          </a:p>
          <a:p>
            <a:pPr>
              <a:buFont typeface="Arial" pitchFamily="34" charset="0"/>
              <a:buChar char="•"/>
            </a:pPr>
            <a:r>
              <a:rPr lang="en-US" dirty="0" smtClean="0"/>
              <a:t>a group of political philosophies that promote a non-hierarchical, non-bureaucratic society</a:t>
            </a:r>
          </a:p>
          <a:p>
            <a:pPr>
              <a:buFont typeface="Arial" pitchFamily="34" charset="0"/>
              <a:buChar char="•"/>
            </a:pPr>
            <a:r>
              <a:rPr lang="en-US" dirty="0" smtClean="0"/>
              <a:t>converting present-day private productive property into common or public goods while respecting personal private property rights</a:t>
            </a:r>
          </a:p>
          <a:p>
            <a:pPr>
              <a:buFont typeface="Arial" pitchFamily="34" charset="0"/>
              <a:buChar char="•"/>
            </a:pPr>
            <a:r>
              <a:rPr lang="en-US" dirty="0" smtClean="0"/>
              <a:t>abolishing authoritarian institutions</a:t>
            </a:r>
          </a:p>
          <a:p>
            <a:pPr>
              <a:buFont typeface="Arial" pitchFamily="34" charset="0"/>
              <a:buChar char="•"/>
            </a:pPr>
            <a:r>
              <a:rPr lang="en-US" dirty="0" smtClean="0"/>
              <a:t>libertarian socialists believe that "the exercise of power in any institutionalized form—whether economic, political, religious, or sexual—brutalizes both the wielder of power and the one over whom it is exercised"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Democratic socialism</a:t>
            </a:r>
            <a:endParaRPr lang="en-US" dirty="0"/>
          </a:p>
        </p:txBody>
      </p:sp>
      <p:sp>
        <p:nvSpPr>
          <p:cNvPr id="4" name="Rectangle 3"/>
          <p:cNvSpPr/>
          <p:nvPr/>
        </p:nvSpPr>
        <p:spPr>
          <a:xfrm>
            <a:off x="685800" y="1524000"/>
            <a:ext cx="7543800" cy="1200329"/>
          </a:xfrm>
          <a:prstGeom prst="rect">
            <a:avLst/>
          </a:prstGeom>
        </p:spPr>
        <p:txBody>
          <a:bodyPr wrap="square">
            <a:spAutoFit/>
          </a:bodyPr>
          <a:lstStyle/>
          <a:p>
            <a:pPr>
              <a:buFont typeface="Arial" pitchFamily="34" charset="0"/>
              <a:buChar char="•"/>
            </a:pPr>
            <a:r>
              <a:rPr lang="en-US" dirty="0" smtClean="0"/>
              <a:t>all forms of socialism that follow an electoral, reformist or evolutionary path to socialism, rather than a revolutionary one</a:t>
            </a:r>
          </a:p>
          <a:p>
            <a:pPr>
              <a:buFont typeface="Arial" pitchFamily="34" charset="0"/>
              <a:buChar char="•"/>
            </a:pPr>
            <a:r>
              <a:rPr lang="en-US" dirty="0" smtClean="0"/>
              <a:t>Democratic socialists endorse a post-capitalist, socialist economic system as an alternative to capitalism.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Karl Marx</a:t>
            </a:r>
            <a:endParaRPr lang="en-US" dirty="0"/>
          </a:p>
        </p:txBody>
      </p:sp>
      <p:sp>
        <p:nvSpPr>
          <p:cNvPr id="6" name="Rectangle 5"/>
          <p:cNvSpPr/>
          <p:nvPr/>
        </p:nvSpPr>
        <p:spPr>
          <a:xfrm>
            <a:off x="457200" y="1676400"/>
            <a:ext cx="4572000" cy="2585323"/>
          </a:xfrm>
          <a:prstGeom prst="rect">
            <a:avLst/>
          </a:prstGeom>
        </p:spPr>
        <p:txBody>
          <a:bodyPr>
            <a:spAutoFit/>
          </a:bodyPr>
          <a:lstStyle/>
          <a:p>
            <a:r>
              <a:rPr lang="en-US" dirty="0" smtClean="0"/>
              <a:t>NAME: Karl Marx</a:t>
            </a:r>
          </a:p>
          <a:p>
            <a:r>
              <a:rPr lang="en-US" dirty="0" smtClean="0"/>
              <a:t>OCCUPATION: Historian, Economist, Journalist</a:t>
            </a:r>
          </a:p>
          <a:p>
            <a:r>
              <a:rPr lang="en-US" dirty="0" smtClean="0"/>
              <a:t>BIRTH DATE: May 05, 1818</a:t>
            </a:r>
          </a:p>
          <a:p>
            <a:r>
              <a:rPr lang="en-US" dirty="0" smtClean="0"/>
              <a:t>DEATH DATE: March 14, 1883</a:t>
            </a:r>
          </a:p>
          <a:p>
            <a:r>
              <a:rPr lang="en-US" dirty="0" smtClean="0"/>
              <a:t>EDUCATION: University of Bonn, University of Berlin</a:t>
            </a:r>
          </a:p>
          <a:p>
            <a:r>
              <a:rPr lang="en-US" dirty="0" smtClean="0"/>
              <a:t>PLACE OF BIRTH: Trier, Germany</a:t>
            </a:r>
          </a:p>
          <a:p>
            <a:r>
              <a:rPr lang="en-US" dirty="0" smtClean="0"/>
              <a:t>PLACE OF DEATH: London, England</a:t>
            </a:r>
          </a:p>
          <a:p>
            <a:r>
              <a:rPr lang="en-US" dirty="0" smtClean="0"/>
              <a:t>FULL NAME: Karl Heinrich Marx</a:t>
            </a:r>
          </a:p>
        </p:txBody>
      </p:sp>
      <p:sp>
        <p:nvSpPr>
          <p:cNvPr id="7" name="Rectangle 6"/>
          <p:cNvSpPr/>
          <p:nvPr/>
        </p:nvSpPr>
        <p:spPr>
          <a:xfrm>
            <a:off x="4114800" y="4114800"/>
            <a:ext cx="4572000" cy="2585323"/>
          </a:xfrm>
          <a:prstGeom prst="rect">
            <a:avLst/>
          </a:prstGeom>
        </p:spPr>
        <p:txBody>
          <a:bodyPr>
            <a:spAutoFit/>
          </a:bodyPr>
          <a:lstStyle/>
          <a:p>
            <a:r>
              <a:rPr lang="en-US" dirty="0" smtClean="0"/>
              <a:t>Born in Prussia on May 5, 1818, Karl Marx began exploring sociopolitical theories at university among the Young Hegelians. He became a journalist, and his socialist writings would get him expelled from Germany and France. In 1848, he published The Communist Manifesto with Friedrich Engels and was exiled to London, where he wrote the first volume of Das </a:t>
            </a:r>
            <a:r>
              <a:rPr lang="en-US" dirty="0" err="1" smtClean="0"/>
              <a:t>Kapital</a:t>
            </a:r>
            <a:r>
              <a:rPr lang="en-US" dirty="0" smtClean="0"/>
              <a:t> and lived the remainder of his life.</a:t>
            </a:r>
            <a:endParaRPr lang="en-US" dirty="0"/>
          </a:p>
        </p:txBody>
      </p:sp>
      <p:sp>
        <p:nvSpPr>
          <p:cNvPr id="8" name="Rectangle 7"/>
          <p:cNvSpPr/>
          <p:nvPr/>
        </p:nvSpPr>
        <p:spPr>
          <a:xfrm>
            <a:off x="457200" y="4267200"/>
            <a:ext cx="4572000" cy="1200329"/>
          </a:xfrm>
          <a:prstGeom prst="rect">
            <a:avLst/>
          </a:prstGeom>
        </p:spPr>
        <p:txBody>
          <a:bodyPr>
            <a:spAutoFit/>
          </a:bodyPr>
          <a:lstStyle/>
          <a:p>
            <a:r>
              <a:rPr lang="en-US" dirty="0" smtClean="0"/>
              <a:t>Marx was an average student. He was educated at home until he was 12. </a:t>
            </a:r>
          </a:p>
          <a:p>
            <a:r>
              <a:rPr lang="en-US" dirty="0" smtClean="0"/>
              <a:t>Jewi</a:t>
            </a:r>
            <a:r>
              <a:rPr lang="en-US" dirty="0" smtClean="0"/>
              <a:t>sh </a:t>
            </a:r>
            <a:r>
              <a:rPr lang="en-US" dirty="0" smtClean="0"/>
              <a:t>ancestry, family converted to Christianity</a:t>
            </a:r>
            <a:endParaRPr lang="en-US" dirty="0"/>
          </a:p>
        </p:txBody>
      </p:sp>
      <p:pic>
        <p:nvPicPr>
          <p:cNvPr id="9" name="Picture 2" descr="D:\Backup\我的文档\Comparative Government\Communism v. Socialism\K M.jpg"/>
          <p:cNvPicPr>
            <a:picLocks noChangeAspect="1" noChangeArrowheads="1"/>
          </p:cNvPicPr>
          <p:nvPr/>
        </p:nvPicPr>
        <p:blipFill>
          <a:blip r:embed="rId2"/>
          <a:srcRect/>
          <a:stretch>
            <a:fillRect/>
          </a:stretch>
        </p:blipFill>
        <p:spPr bwMode="auto">
          <a:xfrm>
            <a:off x="5943600" y="1752600"/>
            <a:ext cx="1923370" cy="210312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Marxism</a:t>
            </a:r>
            <a:br>
              <a:rPr lang="en-US" dirty="0" smtClean="0"/>
            </a:br>
            <a:r>
              <a:rPr lang="en-US" dirty="0" smtClean="0"/>
              <a:t> </a:t>
            </a:r>
            <a:r>
              <a:rPr lang="en-US" sz="2200" i="1" dirty="0" smtClean="0">
                <a:solidFill>
                  <a:srgbClr val="FF0000"/>
                </a:solidFill>
              </a:rPr>
              <a:t>"From each according to his ability, to each according to his needs".</a:t>
            </a:r>
            <a:endParaRPr lang="en-US" sz="2200" i="1" dirty="0">
              <a:solidFill>
                <a:srgbClr val="FF0000"/>
              </a:solidFill>
            </a:endParaRPr>
          </a:p>
        </p:txBody>
      </p:sp>
      <p:sp>
        <p:nvSpPr>
          <p:cNvPr id="3" name="Rectangle 2"/>
          <p:cNvSpPr/>
          <p:nvPr/>
        </p:nvSpPr>
        <p:spPr>
          <a:xfrm>
            <a:off x="304800" y="1371600"/>
            <a:ext cx="8568744" cy="3693319"/>
          </a:xfrm>
          <a:prstGeom prst="rect">
            <a:avLst/>
          </a:prstGeom>
        </p:spPr>
        <p:txBody>
          <a:bodyPr wrap="square">
            <a:spAutoFit/>
          </a:bodyPr>
          <a:lstStyle/>
          <a:p>
            <a:r>
              <a:rPr lang="en-US" dirty="0" smtClean="0"/>
              <a:t>Marxism is a socio(social)-economic and political worldview   a view of social transformation, an analysis of class(Groups in society)-relations and conflict within society. Marxist methodology informs an economic and sociopolitical enquiry applying to the analysis and critique of the development of capitalism and the role of class struggles.</a:t>
            </a:r>
          </a:p>
          <a:p>
            <a:endParaRPr lang="en-US" dirty="0" smtClean="0"/>
          </a:p>
          <a:p>
            <a:pPr>
              <a:buFont typeface="Arial" pitchFamily="34" charset="0"/>
              <a:buChar char="•"/>
            </a:pPr>
            <a:r>
              <a:rPr lang="en-US" dirty="0" smtClean="0"/>
              <a:t>inspired by two German philosophers: Karl Marx and Friedrich Engels</a:t>
            </a:r>
          </a:p>
          <a:p>
            <a:pPr>
              <a:buFont typeface="Arial" pitchFamily="34" charset="0"/>
              <a:buChar char="•"/>
            </a:pPr>
            <a:r>
              <a:rPr lang="en-US" dirty="0" smtClean="0"/>
              <a:t> influenced multiple political ideologies and social movements throughout history. </a:t>
            </a:r>
          </a:p>
          <a:p>
            <a:pPr>
              <a:buFont typeface="Arial" pitchFamily="34" charset="0"/>
              <a:buChar char="•"/>
            </a:pPr>
            <a:r>
              <a:rPr lang="en-US" dirty="0" smtClean="0"/>
              <a:t>Marxism encompasses an economic theory, a sociological theory, a philosophical method, and a revolutionary view of social change</a:t>
            </a:r>
          </a:p>
          <a:p>
            <a:pPr>
              <a:buFont typeface="Arial" pitchFamily="34" charset="0"/>
              <a:buChar char="•"/>
            </a:pPr>
            <a:r>
              <a:rPr lang="en-US" dirty="0" smtClean="0"/>
              <a:t>social contradictions in the form of class struggle</a:t>
            </a:r>
          </a:p>
          <a:p>
            <a:pPr>
              <a:buFont typeface="Arial" pitchFamily="34" charset="0"/>
              <a:buChar char="•"/>
            </a:pPr>
            <a:r>
              <a:rPr lang="en-US" dirty="0" smtClean="0"/>
              <a:t>Communism would be a classless, stateless, humane society erected on common ownership and the principle of</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Fredrich</a:t>
            </a:r>
            <a:r>
              <a:rPr lang="en-US" dirty="0" smtClean="0"/>
              <a:t> </a:t>
            </a:r>
            <a:r>
              <a:rPr lang="en-US" dirty="0" err="1" smtClean="0"/>
              <a:t>Engles</a:t>
            </a:r>
            <a:endParaRPr lang="en-US" dirty="0"/>
          </a:p>
        </p:txBody>
      </p:sp>
      <p:sp>
        <p:nvSpPr>
          <p:cNvPr id="3" name="Rectangle 2"/>
          <p:cNvSpPr/>
          <p:nvPr/>
        </p:nvSpPr>
        <p:spPr>
          <a:xfrm>
            <a:off x="381000" y="1219200"/>
            <a:ext cx="6781800" cy="4524315"/>
          </a:xfrm>
          <a:prstGeom prst="rect">
            <a:avLst/>
          </a:prstGeom>
        </p:spPr>
        <p:txBody>
          <a:bodyPr wrap="square">
            <a:spAutoFit/>
          </a:bodyPr>
          <a:lstStyle/>
          <a:p>
            <a:r>
              <a:rPr lang="en-US" b="1" dirty="0"/>
              <a:t>Friedrich Engels</a:t>
            </a:r>
            <a:r>
              <a:rPr lang="en-US" dirty="0"/>
              <a:t> was a </a:t>
            </a:r>
            <a:endParaRPr lang="en-US" dirty="0" smtClean="0"/>
          </a:p>
          <a:p>
            <a:r>
              <a:rPr lang="en-US" dirty="0" smtClean="0"/>
              <a:t>Occupation: German </a:t>
            </a:r>
            <a:r>
              <a:rPr lang="en-US" dirty="0"/>
              <a:t>Author, Political Theorist and </a:t>
            </a:r>
            <a:r>
              <a:rPr lang="en-US" dirty="0" smtClean="0"/>
              <a:t>Philosopher</a:t>
            </a:r>
            <a:endParaRPr lang="en-US" dirty="0"/>
          </a:p>
          <a:p>
            <a:r>
              <a:rPr lang="en-US" dirty="0" smtClean="0"/>
              <a:t>Born: November 28</a:t>
            </a:r>
            <a:r>
              <a:rPr lang="en-US" dirty="0"/>
              <a:t>, 1820 </a:t>
            </a:r>
            <a:endParaRPr lang="en-US" dirty="0" smtClean="0"/>
          </a:p>
          <a:p>
            <a:r>
              <a:rPr lang="en-US" dirty="0" smtClean="0"/>
              <a:t>Died: August </a:t>
            </a:r>
            <a:r>
              <a:rPr lang="en-US" dirty="0"/>
              <a:t>5, </a:t>
            </a:r>
            <a:r>
              <a:rPr lang="en-US" dirty="0" smtClean="0"/>
              <a:t>1895</a:t>
            </a:r>
          </a:p>
          <a:p>
            <a:endParaRPr lang="en-US" dirty="0"/>
          </a:p>
          <a:p>
            <a:r>
              <a:rPr lang="en-US" dirty="0" smtClean="0"/>
              <a:t>Most well known for his monumental work with Karl Marx, The </a:t>
            </a:r>
            <a:r>
              <a:rPr lang="en-US" i="1" dirty="0" smtClean="0">
                <a:solidFill>
                  <a:srgbClr val="FF0000"/>
                </a:solidFill>
              </a:rPr>
              <a:t>Communist Manifesto </a:t>
            </a:r>
            <a:r>
              <a:rPr lang="en-US" dirty="0" smtClean="0"/>
              <a:t>and </a:t>
            </a:r>
            <a:r>
              <a:rPr lang="en-US" i="1" dirty="0" smtClean="0">
                <a:solidFill>
                  <a:srgbClr val="FF0000"/>
                </a:solidFill>
              </a:rPr>
              <a:t>Das </a:t>
            </a:r>
            <a:r>
              <a:rPr lang="en-US" i="1" dirty="0" err="1" smtClean="0">
                <a:solidFill>
                  <a:srgbClr val="FF0000"/>
                </a:solidFill>
              </a:rPr>
              <a:t>Kapital</a:t>
            </a:r>
            <a:r>
              <a:rPr lang="en-US" dirty="0" smtClean="0"/>
              <a:t>. Friedrich Engels is therefore one of the major contributors to the foundation of modern communism. Among his most noted works are </a:t>
            </a:r>
            <a:r>
              <a:rPr lang="en-US" i="1" dirty="0" smtClean="0">
                <a:solidFill>
                  <a:srgbClr val="FF0000"/>
                </a:solidFill>
              </a:rPr>
              <a:t>The Condition of the Working Class in England in 1844 (1844)</a:t>
            </a:r>
            <a:r>
              <a:rPr lang="en-US" dirty="0" smtClean="0">
                <a:solidFill>
                  <a:srgbClr val="FF0000"/>
                </a:solidFill>
              </a:rPr>
              <a:t>, </a:t>
            </a:r>
            <a:r>
              <a:rPr lang="en-US" i="1" dirty="0" smtClean="0">
                <a:solidFill>
                  <a:srgbClr val="FF0000"/>
                </a:solidFill>
              </a:rPr>
              <a:t>Herr </a:t>
            </a:r>
            <a:r>
              <a:rPr lang="en-US" i="1" dirty="0" err="1" smtClean="0">
                <a:solidFill>
                  <a:srgbClr val="FF0000"/>
                </a:solidFill>
              </a:rPr>
              <a:t>Eugen</a:t>
            </a:r>
            <a:r>
              <a:rPr lang="en-US" i="1" dirty="0" smtClean="0">
                <a:solidFill>
                  <a:srgbClr val="FF0000"/>
                </a:solidFill>
              </a:rPr>
              <a:t> </a:t>
            </a:r>
            <a:r>
              <a:rPr lang="en-US" i="1" dirty="0" err="1" smtClean="0">
                <a:solidFill>
                  <a:srgbClr val="FF0000"/>
                </a:solidFill>
              </a:rPr>
              <a:t>Duhring's</a:t>
            </a:r>
            <a:r>
              <a:rPr lang="en-US" i="1" dirty="0" smtClean="0">
                <a:solidFill>
                  <a:srgbClr val="FF0000"/>
                </a:solidFill>
              </a:rPr>
              <a:t> Revolution in Science (1878), Socialism: Utopian and Scientific (1880), The Origin of the Family, Private Property and the State (1884) as well as another co-written work with Karl Marx entitled The Holy Family (1844).</a:t>
            </a:r>
          </a:p>
          <a:p>
            <a:endParaRPr lang="en-US" i="1" dirty="0"/>
          </a:p>
          <a:p>
            <a:r>
              <a:rPr lang="en-US" dirty="0" smtClean="0">
                <a:hlinkClick r:id="rId2"/>
              </a:rPr>
              <a:t>http://www.indepthinfo.com/communist-manifesto/synopsis.shtml</a:t>
            </a:r>
            <a:endParaRPr lang="en-US" i="1" dirty="0"/>
          </a:p>
        </p:txBody>
      </p:sp>
      <p:pic>
        <p:nvPicPr>
          <p:cNvPr id="4" name="Picture 3" descr="D:\Backup\我的文档\Comparative Government\Communism v. Socialism\F E.jpg"/>
          <p:cNvPicPr>
            <a:picLocks noChangeAspect="1" noChangeArrowheads="1"/>
          </p:cNvPicPr>
          <p:nvPr/>
        </p:nvPicPr>
        <p:blipFill>
          <a:blip r:embed="rId3"/>
          <a:srcRect/>
          <a:stretch>
            <a:fillRect/>
          </a:stretch>
        </p:blipFill>
        <p:spPr bwMode="auto">
          <a:xfrm>
            <a:off x="7315200" y="4495800"/>
            <a:ext cx="1358936" cy="19202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Vladimir Lenin</a:t>
            </a:r>
            <a:endParaRPr lang="en-US" dirty="0"/>
          </a:p>
        </p:txBody>
      </p:sp>
      <p:pic>
        <p:nvPicPr>
          <p:cNvPr id="3" name="Picture 4" descr="D:\Backup\我的文档\Comparative Government\Communism v. Socialism\V L.jpg"/>
          <p:cNvPicPr>
            <a:picLocks noChangeAspect="1" noChangeArrowheads="1"/>
          </p:cNvPicPr>
          <p:nvPr/>
        </p:nvPicPr>
        <p:blipFill>
          <a:blip r:embed="rId2"/>
          <a:srcRect/>
          <a:stretch>
            <a:fillRect/>
          </a:stretch>
        </p:blipFill>
        <p:spPr bwMode="auto">
          <a:xfrm>
            <a:off x="152400" y="1447800"/>
            <a:ext cx="1920240" cy="1920240"/>
          </a:xfrm>
          <a:prstGeom prst="rect">
            <a:avLst/>
          </a:prstGeom>
          <a:noFill/>
        </p:spPr>
      </p:pic>
      <p:sp>
        <p:nvSpPr>
          <p:cNvPr id="5" name="Rectangle 4"/>
          <p:cNvSpPr/>
          <p:nvPr/>
        </p:nvSpPr>
        <p:spPr>
          <a:xfrm>
            <a:off x="2209800" y="1447800"/>
            <a:ext cx="4572000" cy="2831544"/>
          </a:xfrm>
          <a:prstGeom prst="rect">
            <a:avLst/>
          </a:prstGeom>
        </p:spPr>
        <p:txBody>
          <a:bodyPr>
            <a:spAutoFit/>
          </a:bodyPr>
          <a:lstStyle/>
          <a:p>
            <a:r>
              <a:rPr lang="en-US" dirty="0" smtClean="0"/>
              <a:t>NAME: Vladimir Lenin</a:t>
            </a:r>
          </a:p>
          <a:p>
            <a:r>
              <a:rPr lang="en-US" sz="1600" dirty="0" smtClean="0"/>
              <a:t>OCCUPATION: Political Leader, Political Scientist, Journalist</a:t>
            </a:r>
          </a:p>
          <a:p>
            <a:r>
              <a:rPr lang="en-US" sz="1600" dirty="0" smtClean="0"/>
              <a:t>BIRTH DATE: April 22, 1870</a:t>
            </a:r>
          </a:p>
          <a:p>
            <a:r>
              <a:rPr lang="en-US" sz="1600" dirty="0" smtClean="0"/>
              <a:t>DEATH DATE: January 21, 1924</a:t>
            </a:r>
          </a:p>
          <a:p>
            <a:r>
              <a:rPr lang="en-US" sz="1600" dirty="0" smtClean="0"/>
              <a:t>EDUCATION: Kazan University</a:t>
            </a:r>
          </a:p>
          <a:p>
            <a:r>
              <a:rPr lang="en-US" sz="1600" dirty="0" smtClean="0"/>
              <a:t>PLACE OF BIRTH: </a:t>
            </a:r>
            <a:r>
              <a:rPr lang="en-US" sz="1600" dirty="0" err="1" smtClean="0"/>
              <a:t>Simbirsk</a:t>
            </a:r>
            <a:r>
              <a:rPr lang="en-US" sz="1600" dirty="0" smtClean="0"/>
              <a:t>, Russia</a:t>
            </a:r>
          </a:p>
          <a:p>
            <a:r>
              <a:rPr lang="en-US" sz="1600" dirty="0" smtClean="0"/>
              <a:t>PLACE OF DEATH: Gorki, Russia</a:t>
            </a:r>
          </a:p>
          <a:p>
            <a:r>
              <a:rPr lang="en-US" sz="1600" dirty="0" smtClean="0"/>
              <a:t>ORIGINALLY: Vladimir </a:t>
            </a:r>
            <a:r>
              <a:rPr lang="en-US" sz="1600" dirty="0" err="1" smtClean="0"/>
              <a:t>Ilich</a:t>
            </a:r>
            <a:r>
              <a:rPr lang="en-US" sz="1600" dirty="0" smtClean="0"/>
              <a:t> </a:t>
            </a:r>
            <a:r>
              <a:rPr lang="en-US" sz="1600" dirty="0" err="1" smtClean="0"/>
              <a:t>Ulyanov</a:t>
            </a:r>
            <a:endParaRPr lang="en-US" sz="1600" dirty="0" smtClean="0"/>
          </a:p>
          <a:p>
            <a:r>
              <a:rPr lang="en-US" sz="1600" dirty="0" smtClean="0"/>
              <a:t>FULL NAME: Vladimir </a:t>
            </a:r>
            <a:r>
              <a:rPr lang="en-US" sz="1600" dirty="0" err="1" smtClean="0"/>
              <a:t>Ilyich</a:t>
            </a:r>
            <a:r>
              <a:rPr lang="en-US" sz="1600" dirty="0" smtClean="0"/>
              <a:t> Lenin</a:t>
            </a:r>
          </a:p>
          <a:p>
            <a:r>
              <a:rPr lang="en-US" sz="1600" dirty="0" smtClean="0"/>
              <a:t>AKA: Vladimir </a:t>
            </a:r>
            <a:r>
              <a:rPr lang="en-US" sz="1600" dirty="0" err="1" smtClean="0"/>
              <a:t>Ulyanov</a:t>
            </a:r>
            <a:endParaRPr lang="en-US" sz="1600" dirty="0" smtClean="0"/>
          </a:p>
        </p:txBody>
      </p:sp>
      <p:sp>
        <p:nvSpPr>
          <p:cNvPr id="6" name="Rectangle 5"/>
          <p:cNvSpPr/>
          <p:nvPr/>
        </p:nvSpPr>
        <p:spPr>
          <a:xfrm>
            <a:off x="152400" y="4343400"/>
            <a:ext cx="8763000" cy="2308324"/>
          </a:xfrm>
          <a:prstGeom prst="rect">
            <a:avLst/>
          </a:prstGeom>
        </p:spPr>
        <p:txBody>
          <a:bodyPr wrap="square">
            <a:spAutoFit/>
          </a:bodyPr>
          <a:lstStyle/>
          <a:p>
            <a:pPr>
              <a:buFont typeface="Arial" pitchFamily="34" charset="0"/>
              <a:buChar char="•"/>
            </a:pPr>
            <a:r>
              <a:rPr lang="en-US" dirty="0" smtClean="0"/>
              <a:t>Vladimir Lenin founded the Russian Communist Party</a:t>
            </a:r>
          </a:p>
          <a:p>
            <a:pPr>
              <a:buFont typeface="Arial" pitchFamily="34" charset="0"/>
              <a:buChar char="•"/>
            </a:pPr>
            <a:r>
              <a:rPr lang="en-US" dirty="0" smtClean="0"/>
              <a:t>led the Bolshevik Revolution and was the architect of the Soviet state</a:t>
            </a:r>
          </a:p>
          <a:p>
            <a:pPr>
              <a:buFont typeface="Arial" pitchFamily="34" charset="0"/>
              <a:buChar char="•"/>
            </a:pPr>
            <a:r>
              <a:rPr lang="en-US" dirty="0" smtClean="0"/>
              <a:t> He was the posthumous(after death) source of "Leninism," the doctrine codified and    conjoined with Marx's works by Lenin’s successors to form Marxism-Leninism </a:t>
            </a:r>
          </a:p>
          <a:p>
            <a:pPr>
              <a:buFont typeface="Arial" pitchFamily="34" charset="0"/>
              <a:buChar char="•"/>
            </a:pPr>
            <a:r>
              <a:rPr lang="en-US" dirty="0" smtClean="0"/>
              <a:t>became the Communist worldview</a:t>
            </a:r>
          </a:p>
          <a:p>
            <a:pPr>
              <a:buFont typeface="Arial" pitchFamily="34" charset="0"/>
              <a:buChar char="•"/>
            </a:pPr>
            <a:r>
              <a:rPr lang="en-US" dirty="0" smtClean="0"/>
              <a:t>regarded as the greatest revolutionary leader and thinker since Marx</a:t>
            </a:r>
          </a:p>
          <a:p>
            <a:pPr>
              <a:buFont typeface="Arial" pitchFamily="34" charset="0"/>
              <a:buChar char="•"/>
            </a:pPr>
            <a:r>
              <a:rPr lang="en-US" dirty="0" smtClean="0"/>
              <a:t>Considered one of the most influential and controversial political figures of the 20th century</a:t>
            </a:r>
            <a:endParaRPr lang="en-US" dirty="0"/>
          </a:p>
        </p:txBody>
      </p:sp>
      <p:sp>
        <p:nvSpPr>
          <p:cNvPr id="7" name="Rectangle 6"/>
          <p:cNvSpPr/>
          <p:nvPr/>
        </p:nvSpPr>
        <p:spPr>
          <a:xfrm>
            <a:off x="1371600" y="1066800"/>
            <a:ext cx="6324600" cy="369332"/>
          </a:xfrm>
          <a:prstGeom prst="rect">
            <a:avLst/>
          </a:prstGeom>
        </p:spPr>
        <p:txBody>
          <a:bodyPr wrap="square">
            <a:spAutoFit/>
          </a:bodyPr>
          <a:lstStyle/>
          <a:p>
            <a:r>
              <a:rPr lang="en-US" dirty="0" smtClean="0">
                <a:hlinkClick r:id="rId3"/>
              </a:rPr>
              <a:t>http://www.biography.com/people/vladimir-lenin-9379007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Leninism</a:t>
            </a:r>
            <a:endParaRPr lang="en-US" dirty="0"/>
          </a:p>
        </p:txBody>
      </p:sp>
      <p:sp>
        <p:nvSpPr>
          <p:cNvPr id="3" name="Rectangle 2"/>
          <p:cNvSpPr/>
          <p:nvPr/>
        </p:nvSpPr>
        <p:spPr>
          <a:xfrm>
            <a:off x="228600" y="1295400"/>
            <a:ext cx="8458200" cy="3416320"/>
          </a:xfrm>
          <a:prstGeom prst="rect">
            <a:avLst/>
          </a:prstGeom>
        </p:spPr>
        <p:txBody>
          <a:bodyPr wrap="square">
            <a:spAutoFit/>
          </a:bodyPr>
          <a:lstStyle/>
          <a:p>
            <a:endParaRPr lang="en-US" dirty="0" smtClean="0"/>
          </a:p>
          <a:p>
            <a:r>
              <a:rPr lang="en-US" dirty="0" smtClean="0"/>
              <a:t>Marxism-Leninism is a political ideology combining the scientific socialist concepts theorized by Karl Marx and Friedrich Engels, collectively known as Marxism, with the theoretical expansions developed by Vladimir Lenin, collectively known as Leninism, which consist of imperialism, democratic centralism, and the necessity of a vanguard party of class conscious cadres to coordinate the social revolution and the construction of socialism.[1] Marxism-Leninism was the official ideology of the Communist Party of the Soviet Union and of the Communist International (1919 - 1943), making it the guiding ideology of the world communist movement. As such, in popular discourse, the term "Communism" is often understood in the Marxist-Leninist sense.</a:t>
            </a:r>
          </a:p>
          <a:p>
            <a:endParaRPr lang="en-US" dirty="0" smtClean="0"/>
          </a:p>
          <a:p>
            <a:endParaRPr lang="en-US" dirty="0"/>
          </a:p>
        </p:txBody>
      </p:sp>
      <p:pic>
        <p:nvPicPr>
          <p:cNvPr id="4" name="Picture 2" descr="D:\Backup\我的文档\Comparative Government\Communism v. Socialism\K M.jpg"/>
          <p:cNvPicPr>
            <a:picLocks noChangeAspect="1" noChangeArrowheads="1"/>
          </p:cNvPicPr>
          <p:nvPr/>
        </p:nvPicPr>
        <p:blipFill>
          <a:blip r:embed="rId2"/>
          <a:srcRect/>
          <a:stretch>
            <a:fillRect/>
          </a:stretch>
        </p:blipFill>
        <p:spPr bwMode="auto">
          <a:xfrm>
            <a:off x="1264271" y="4728692"/>
            <a:ext cx="1756120" cy="1920240"/>
          </a:xfrm>
          <a:prstGeom prst="rect">
            <a:avLst/>
          </a:prstGeom>
          <a:noFill/>
        </p:spPr>
      </p:pic>
      <p:pic>
        <p:nvPicPr>
          <p:cNvPr id="5" name="Picture 4" descr="D:\Backup\我的文档\Comparative Government\Communism v. Socialism\V L.jpg"/>
          <p:cNvPicPr>
            <a:picLocks noChangeAspect="1" noChangeArrowheads="1"/>
          </p:cNvPicPr>
          <p:nvPr/>
        </p:nvPicPr>
        <p:blipFill>
          <a:blip r:embed="rId3"/>
          <a:srcRect/>
          <a:stretch>
            <a:fillRect/>
          </a:stretch>
        </p:blipFill>
        <p:spPr bwMode="auto">
          <a:xfrm>
            <a:off x="5410200" y="4648200"/>
            <a:ext cx="1920240" cy="1920240"/>
          </a:xfrm>
          <a:prstGeom prst="rect">
            <a:avLst/>
          </a:prstGeom>
          <a:noFill/>
        </p:spPr>
      </p:pic>
      <p:sp>
        <p:nvSpPr>
          <p:cNvPr id="6" name="TextBox 5"/>
          <p:cNvSpPr txBox="1"/>
          <p:nvPr/>
        </p:nvSpPr>
        <p:spPr>
          <a:xfrm>
            <a:off x="4038600" y="4800600"/>
            <a:ext cx="498855" cy="1323439"/>
          </a:xfrm>
          <a:prstGeom prst="rect">
            <a:avLst/>
          </a:prstGeom>
          <a:noFill/>
        </p:spPr>
        <p:txBody>
          <a:bodyPr wrap="none" rtlCol="0">
            <a:spAutoFit/>
          </a:bodyPr>
          <a:lstStyle/>
          <a:p>
            <a:r>
              <a:rPr lang="en-US" sz="8000" dirty="0"/>
              <a:t>-</a:t>
            </a:r>
            <a:endParaRPr lang="en-US" sz="8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Maoism</a:t>
            </a:r>
            <a:endParaRPr lang="en-US" dirty="0"/>
          </a:p>
        </p:txBody>
      </p:sp>
      <p:pic>
        <p:nvPicPr>
          <p:cNvPr id="2050" name="Picture 2" descr="D:\Backup\我的文档\Comparative Government\Communism v. Socialism\Mao.jpg"/>
          <p:cNvPicPr>
            <a:picLocks noChangeAspect="1" noChangeArrowheads="1"/>
          </p:cNvPicPr>
          <p:nvPr/>
        </p:nvPicPr>
        <p:blipFill>
          <a:blip r:embed="rId2"/>
          <a:srcRect/>
          <a:stretch>
            <a:fillRect/>
          </a:stretch>
        </p:blipFill>
        <p:spPr bwMode="auto">
          <a:xfrm>
            <a:off x="1066800" y="762000"/>
            <a:ext cx="1643063" cy="2103120"/>
          </a:xfrm>
          <a:prstGeom prst="rect">
            <a:avLst/>
          </a:prstGeom>
          <a:noFill/>
        </p:spPr>
      </p:pic>
      <p:sp>
        <p:nvSpPr>
          <p:cNvPr id="5" name="Rectangle 4"/>
          <p:cNvSpPr/>
          <p:nvPr/>
        </p:nvSpPr>
        <p:spPr>
          <a:xfrm>
            <a:off x="126643" y="3157470"/>
            <a:ext cx="8610600" cy="3416320"/>
          </a:xfrm>
          <a:prstGeom prst="rect">
            <a:avLst/>
          </a:prstGeom>
        </p:spPr>
        <p:txBody>
          <a:bodyPr wrap="square">
            <a:spAutoFit/>
          </a:bodyPr>
          <a:lstStyle/>
          <a:p>
            <a:pPr>
              <a:buFont typeface="Arial" pitchFamily="34" charset="0"/>
              <a:buChar char="•"/>
            </a:pPr>
            <a:r>
              <a:rPr lang="en-US" dirty="0" smtClean="0"/>
              <a:t>Maoism sees the agrarian peasantry, rather than the working class, as the key revolutionary force which can fundamentally transform capitalist society towards socialism </a:t>
            </a:r>
          </a:p>
          <a:p>
            <a:endParaRPr lang="en-US" dirty="0" smtClean="0"/>
          </a:p>
          <a:p>
            <a:pPr>
              <a:buFont typeface="Arial" pitchFamily="34" charset="0"/>
              <a:buChar char="•"/>
            </a:pPr>
            <a:r>
              <a:rPr lang="en-US" dirty="0" smtClean="0"/>
              <a:t>Maoism views the industrial-rural divide as a major division exploited by capitalism</a:t>
            </a:r>
          </a:p>
          <a:p>
            <a:endParaRPr lang="en-US" dirty="0" smtClean="0"/>
          </a:p>
          <a:p>
            <a:pPr>
              <a:buFont typeface="Arial" pitchFamily="34" charset="0"/>
              <a:buChar char="•"/>
            </a:pPr>
            <a:r>
              <a:rPr lang="en-US" dirty="0" smtClean="0"/>
              <a:t>Maoism identifies peasant insurgencies(rebellions) in particular national contexts were part of a context of world revolution</a:t>
            </a:r>
          </a:p>
          <a:p>
            <a:endParaRPr lang="en-US" dirty="0" smtClean="0"/>
          </a:p>
          <a:p>
            <a:pPr>
              <a:buFont typeface="Arial" pitchFamily="34" charset="0"/>
              <a:buChar char="•"/>
            </a:pPr>
            <a:r>
              <a:rPr lang="en-US" dirty="0" smtClean="0"/>
              <a:t>views urban industrialization as a required to expand economic development and socialist reorganization to the countryside</a:t>
            </a:r>
          </a:p>
          <a:p>
            <a:endParaRPr lang="en-US" dirty="0" smtClean="0"/>
          </a:p>
          <a:p>
            <a:pPr>
              <a:buFont typeface="Arial" pitchFamily="34" charset="0"/>
              <a:buChar char="•"/>
            </a:pPr>
            <a:r>
              <a:rPr lang="en-US" dirty="0" smtClean="0"/>
              <a:t>rural industrialization that would abolish the distinction between town and countryside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Leon Trotsky</a:t>
            </a:r>
            <a:endParaRPr lang="en-US" dirty="0"/>
          </a:p>
        </p:txBody>
      </p:sp>
      <p:sp>
        <p:nvSpPr>
          <p:cNvPr id="3" name="Rectangle 2"/>
          <p:cNvSpPr/>
          <p:nvPr/>
        </p:nvSpPr>
        <p:spPr>
          <a:xfrm>
            <a:off x="0" y="1295400"/>
            <a:ext cx="4572000" cy="2062103"/>
          </a:xfrm>
          <a:prstGeom prst="rect">
            <a:avLst/>
          </a:prstGeom>
        </p:spPr>
        <p:txBody>
          <a:bodyPr>
            <a:spAutoFit/>
          </a:bodyPr>
          <a:lstStyle/>
          <a:p>
            <a:r>
              <a:rPr lang="en-US" sz="1600" dirty="0" smtClean="0"/>
              <a:t>NAME: Leon Trotsky</a:t>
            </a:r>
          </a:p>
          <a:p>
            <a:r>
              <a:rPr lang="en-US" sz="1600" dirty="0" smtClean="0"/>
              <a:t>OCCUPATION: Activist, Political Leader</a:t>
            </a:r>
          </a:p>
          <a:p>
            <a:r>
              <a:rPr lang="en-US" sz="1600" dirty="0" smtClean="0"/>
              <a:t>BIRTH DATE: November 07, 1879</a:t>
            </a:r>
          </a:p>
          <a:p>
            <a:r>
              <a:rPr lang="en-US" sz="1600" dirty="0" smtClean="0"/>
              <a:t>DEATH DATE: August 21, 1940</a:t>
            </a:r>
          </a:p>
          <a:p>
            <a:r>
              <a:rPr lang="en-US" sz="1600" dirty="0" smtClean="0"/>
              <a:t>PLACE OF BIRTH: </a:t>
            </a:r>
            <a:r>
              <a:rPr lang="en-US" sz="1600" dirty="0" err="1" smtClean="0"/>
              <a:t>Yanovka</a:t>
            </a:r>
            <a:r>
              <a:rPr lang="en-US" sz="1600" dirty="0" smtClean="0"/>
              <a:t>, Ukraine</a:t>
            </a:r>
          </a:p>
          <a:p>
            <a:r>
              <a:rPr lang="en-US" sz="1600" dirty="0" smtClean="0"/>
              <a:t>PLACE OF DEATH: Mexico City, Mexico</a:t>
            </a:r>
          </a:p>
          <a:p>
            <a:r>
              <a:rPr lang="en-US" sz="1600" dirty="0" smtClean="0"/>
              <a:t>AKA: Leon Trotsky</a:t>
            </a:r>
          </a:p>
          <a:p>
            <a:r>
              <a:rPr lang="en-US" sz="1600" dirty="0" smtClean="0"/>
              <a:t>FULL NAME: Lev </a:t>
            </a:r>
            <a:r>
              <a:rPr lang="en-US" sz="1600" dirty="0" err="1" smtClean="0"/>
              <a:t>Davidovich</a:t>
            </a:r>
            <a:r>
              <a:rPr lang="en-US" sz="1600" dirty="0" smtClean="0"/>
              <a:t> </a:t>
            </a:r>
            <a:r>
              <a:rPr lang="en-US" sz="1600" dirty="0" err="1" smtClean="0"/>
              <a:t>Bronshtein</a:t>
            </a:r>
            <a:endParaRPr lang="en-US" sz="1600" dirty="0" smtClean="0"/>
          </a:p>
        </p:txBody>
      </p:sp>
      <p:pic>
        <p:nvPicPr>
          <p:cNvPr id="4" name="Picture 5" descr="D:\Backup\我的文档\Comparative Government\Communism v. Socialism\L T.jpg"/>
          <p:cNvPicPr>
            <a:picLocks noChangeAspect="1" noChangeArrowheads="1"/>
          </p:cNvPicPr>
          <p:nvPr/>
        </p:nvPicPr>
        <p:blipFill>
          <a:blip r:embed="rId2"/>
          <a:srcRect/>
          <a:stretch>
            <a:fillRect/>
          </a:stretch>
        </p:blipFill>
        <p:spPr bwMode="auto">
          <a:xfrm>
            <a:off x="3429000" y="1371600"/>
            <a:ext cx="1485185" cy="1920240"/>
          </a:xfrm>
          <a:prstGeom prst="rect">
            <a:avLst/>
          </a:prstGeom>
          <a:noFill/>
        </p:spPr>
      </p:pic>
      <p:sp>
        <p:nvSpPr>
          <p:cNvPr id="5" name="Rectangle 4"/>
          <p:cNvSpPr/>
          <p:nvPr/>
        </p:nvSpPr>
        <p:spPr>
          <a:xfrm>
            <a:off x="152400" y="3429000"/>
            <a:ext cx="8688947" cy="2862322"/>
          </a:xfrm>
          <a:prstGeom prst="rect">
            <a:avLst/>
          </a:prstGeom>
        </p:spPr>
        <p:txBody>
          <a:bodyPr wrap="square">
            <a:spAutoFit/>
          </a:bodyPr>
          <a:lstStyle/>
          <a:p>
            <a:pPr>
              <a:buFont typeface="Arial" pitchFamily="34" charset="0"/>
              <a:buChar char="•"/>
            </a:pPr>
            <a:r>
              <a:rPr lang="en-US" dirty="0" smtClean="0"/>
              <a:t>In 1879, Leon Trotsky's revolutionary activity as a young man spurred his first of several ordered exiles to Siberia</a:t>
            </a:r>
          </a:p>
          <a:p>
            <a:pPr>
              <a:buFont typeface="Arial" pitchFamily="34" charset="0"/>
              <a:buChar char="•"/>
            </a:pPr>
            <a:r>
              <a:rPr lang="en-US" dirty="0" smtClean="0"/>
              <a:t>Leon Trotsky escaped exile, abandoning his wife and daughters, while changing his name to Leon Trotsky on forged(fake) papers</a:t>
            </a:r>
          </a:p>
          <a:p>
            <a:pPr>
              <a:buFont typeface="Arial" pitchFamily="34" charset="0"/>
              <a:buChar char="•"/>
            </a:pPr>
            <a:r>
              <a:rPr lang="en-US" dirty="0" smtClean="0"/>
              <a:t>He waged(conducted) Russia's 1917 (Bolshevik) revolution alongside Vladimir Lenin </a:t>
            </a:r>
          </a:p>
          <a:p>
            <a:pPr>
              <a:buFont typeface="Arial" pitchFamily="34" charset="0"/>
              <a:buChar char="•"/>
            </a:pPr>
            <a:r>
              <a:rPr lang="en-US" dirty="0" smtClean="0"/>
              <a:t>helped ignite the Russian Revolution of 1917, and built the Red Army afterward</a:t>
            </a:r>
          </a:p>
          <a:p>
            <a:pPr>
              <a:buFont typeface="Arial" pitchFamily="34" charset="0"/>
              <a:buChar char="•"/>
            </a:pPr>
            <a:r>
              <a:rPr lang="en-US" dirty="0" smtClean="0"/>
              <a:t>As commissar of war in the new Soviet government, he helped defeat forces opposed to Bolshevik control</a:t>
            </a:r>
          </a:p>
          <a:p>
            <a:pPr>
              <a:buFont typeface="Arial" pitchFamily="34" charset="0"/>
              <a:buChar char="•"/>
            </a:pPr>
            <a:r>
              <a:rPr lang="en-US" dirty="0" smtClean="0"/>
              <a:t>As the Soviet government developed, he engaged in a power struggle against Joseph Stalin</a:t>
            </a:r>
          </a:p>
          <a:p>
            <a:pPr>
              <a:buFont typeface="Arial" pitchFamily="34" charset="0"/>
              <a:buChar char="•"/>
            </a:pPr>
            <a:r>
              <a:rPr lang="en-US" dirty="0" smtClean="0"/>
              <a:t>which he lost, leading to his exile again and, eventually, his murder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Albert Einstein</a:t>
            </a:r>
            <a:br>
              <a:rPr lang="en-US" sz="2400" dirty="0" smtClean="0"/>
            </a:br>
            <a:r>
              <a:rPr lang="en-US" sz="2400" dirty="0" smtClean="0">
                <a:hlinkClick r:id="rId2"/>
              </a:rPr>
              <a:t>http://www.biography.com/people/albert-einstein-9285408</a:t>
            </a:r>
            <a:endParaRPr lang="en-US" sz="2400" dirty="0"/>
          </a:p>
        </p:txBody>
      </p:sp>
      <p:sp>
        <p:nvSpPr>
          <p:cNvPr id="4" name="Rectangle 3"/>
          <p:cNvSpPr/>
          <p:nvPr/>
        </p:nvSpPr>
        <p:spPr>
          <a:xfrm>
            <a:off x="381000" y="1600200"/>
            <a:ext cx="4572000" cy="2308324"/>
          </a:xfrm>
          <a:prstGeom prst="rect">
            <a:avLst/>
          </a:prstGeom>
        </p:spPr>
        <p:txBody>
          <a:bodyPr>
            <a:spAutoFit/>
          </a:bodyPr>
          <a:lstStyle/>
          <a:p>
            <a:r>
              <a:rPr lang="en-US" sz="1600" dirty="0" smtClean="0"/>
              <a:t>NAME: Albert Einstein</a:t>
            </a:r>
          </a:p>
          <a:p>
            <a:r>
              <a:rPr lang="en-US" sz="1600" dirty="0" smtClean="0"/>
              <a:t>OCCUPATION: Physicist</a:t>
            </a:r>
          </a:p>
          <a:p>
            <a:r>
              <a:rPr lang="en-US" sz="1600" dirty="0" smtClean="0"/>
              <a:t>BIRTH DATE: March 14, 1879</a:t>
            </a:r>
          </a:p>
          <a:p>
            <a:r>
              <a:rPr lang="en-US" sz="1600" dirty="0" smtClean="0"/>
              <a:t>DEATH DATE: April 18, 1955</a:t>
            </a:r>
          </a:p>
          <a:p>
            <a:r>
              <a:rPr lang="en-US" sz="1600" dirty="0" smtClean="0"/>
              <a:t>EDUCATION: </a:t>
            </a:r>
            <a:r>
              <a:rPr lang="en-US" sz="1600" dirty="0" err="1" smtClean="0"/>
              <a:t>Luitpold</a:t>
            </a:r>
            <a:r>
              <a:rPr lang="en-US" sz="1600" dirty="0" smtClean="0"/>
              <a:t> Gymnasium, </a:t>
            </a:r>
            <a:r>
              <a:rPr lang="en-US" sz="1600" dirty="0" err="1" smtClean="0"/>
              <a:t>Eidgenössische</a:t>
            </a:r>
            <a:r>
              <a:rPr lang="en-US" sz="1600" dirty="0" smtClean="0"/>
              <a:t> </a:t>
            </a:r>
            <a:r>
              <a:rPr lang="en-US" sz="1600" dirty="0" err="1" smtClean="0"/>
              <a:t>Polytechnische</a:t>
            </a:r>
            <a:r>
              <a:rPr lang="en-US" sz="1600" dirty="0" smtClean="0"/>
              <a:t> </a:t>
            </a:r>
            <a:r>
              <a:rPr lang="en-US" sz="1600" dirty="0" err="1" smtClean="0"/>
              <a:t>Schule</a:t>
            </a:r>
            <a:r>
              <a:rPr lang="en-US" sz="1600" dirty="0" smtClean="0"/>
              <a:t> (Swiss Federal Polytechnic School)</a:t>
            </a:r>
          </a:p>
          <a:p>
            <a:r>
              <a:rPr lang="en-US" sz="1600" dirty="0" smtClean="0"/>
              <a:t>PLACE OF BIRTH: Ulm, Württemberg, Germany</a:t>
            </a:r>
          </a:p>
          <a:p>
            <a:r>
              <a:rPr lang="en-US" sz="1600" dirty="0" smtClean="0"/>
              <a:t>PLACE OF DEATH: Princeton, New Jersey</a:t>
            </a:r>
            <a:endParaRPr lang="en-US" sz="1600" dirty="0"/>
          </a:p>
        </p:txBody>
      </p:sp>
      <p:pic>
        <p:nvPicPr>
          <p:cNvPr id="5" name="Picture 6" descr="D:\Backup\我的文档\Comparative Government\Communism v. Socialism\A E.jpg"/>
          <p:cNvPicPr>
            <a:picLocks noChangeAspect="1" noChangeArrowheads="1"/>
          </p:cNvPicPr>
          <p:nvPr/>
        </p:nvPicPr>
        <p:blipFill>
          <a:blip r:embed="rId3"/>
          <a:srcRect/>
          <a:stretch>
            <a:fillRect/>
          </a:stretch>
        </p:blipFill>
        <p:spPr bwMode="auto">
          <a:xfrm>
            <a:off x="533396" y="4191000"/>
            <a:ext cx="1569723" cy="1920240"/>
          </a:xfrm>
          <a:prstGeom prst="rect">
            <a:avLst/>
          </a:prstGeom>
          <a:noFill/>
        </p:spPr>
      </p:pic>
      <p:sp>
        <p:nvSpPr>
          <p:cNvPr id="6" name="Rectangle 5"/>
          <p:cNvSpPr/>
          <p:nvPr/>
        </p:nvSpPr>
        <p:spPr>
          <a:xfrm>
            <a:off x="4191000" y="1295400"/>
            <a:ext cx="4572000" cy="1754326"/>
          </a:xfrm>
          <a:prstGeom prst="rect">
            <a:avLst/>
          </a:prstGeom>
        </p:spPr>
        <p:txBody>
          <a:bodyPr wrap="square">
            <a:spAutoFit/>
          </a:bodyPr>
          <a:lstStyle/>
          <a:p>
            <a:r>
              <a:rPr lang="en-US" i="1" dirty="0"/>
              <a:t>"The world is a dangerous place to live; not because of the people who are evil, but because of the people who don't do anything about it."</a:t>
            </a:r>
          </a:p>
          <a:p>
            <a:r>
              <a:rPr lang="en-US" dirty="0" smtClean="0"/>
              <a:t/>
            </a:r>
            <a:br>
              <a:rPr lang="en-US" dirty="0" smtClean="0"/>
            </a:br>
            <a:endParaRPr lang="en-US" dirty="0"/>
          </a:p>
        </p:txBody>
      </p:sp>
      <p:sp>
        <p:nvSpPr>
          <p:cNvPr id="7" name="Rectangle 6"/>
          <p:cNvSpPr/>
          <p:nvPr/>
        </p:nvSpPr>
        <p:spPr>
          <a:xfrm>
            <a:off x="2209800" y="3962400"/>
            <a:ext cx="6291329" cy="2062103"/>
          </a:xfrm>
          <a:prstGeom prst="rect">
            <a:avLst/>
          </a:prstGeom>
        </p:spPr>
        <p:txBody>
          <a:bodyPr wrap="square">
            <a:spAutoFit/>
          </a:bodyPr>
          <a:lstStyle/>
          <a:p>
            <a:pPr>
              <a:buFont typeface="Arial" pitchFamily="34" charset="0"/>
              <a:buChar char="•"/>
            </a:pPr>
            <a:r>
              <a:rPr lang="en-US" sz="1600" dirty="0" smtClean="0"/>
              <a:t>known as a genius of science, he was slow in learning to speak as a child.</a:t>
            </a:r>
          </a:p>
          <a:p>
            <a:pPr>
              <a:buFont typeface="Arial" pitchFamily="34" charset="0"/>
              <a:buChar char="•"/>
            </a:pPr>
            <a:r>
              <a:rPr lang="en-US" sz="1600" dirty="0" smtClean="0"/>
              <a:t> </a:t>
            </a:r>
            <a:r>
              <a:rPr lang="en-US" sz="1600" dirty="0" err="1" smtClean="0"/>
              <a:t>Einsteinmost</a:t>
            </a:r>
            <a:r>
              <a:rPr lang="en-US" sz="1600" dirty="0" smtClean="0"/>
              <a:t> famous discovery is the theory of relativity, E=mc2 which led to the creation of nuclear warfare</a:t>
            </a:r>
          </a:p>
          <a:p>
            <a:pPr>
              <a:buFont typeface="Arial" pitchFamily="34" charset="0"/>
              <a:buChar char="•"/>
            </a:pPr>
            <a:r>
              <a:rPr lang="en-US" sz="1600" dirty="0" smtClean="0"/>
              <a:t>This theory overturned Isaac  Newton's laws </a:t>
            </a:r>
          </a:p>
          <a:p>
            <a:pPr>
              <a:buFont typeface="Arial" pitchFamily="34" charset="0"/>
              <a:buChar char="•"/>
            </a:pPr>
            <a:r>
              <a:rPr lang="en-US" sz="1600" dirty="0" smtClean="0"/>
              <a:t>notorious for forgetting dates and numbers, losing things, and had problems spelling</a:t>
            </a:r>
          </a:p>
          <a:p>
            <a:pPr>
              <a:buFont typeface="Arial" pitchFamily="34" charset="0"/>
              <a:buChar char="•"/>
            </a:pPr>
            <a:r>
              <a:rPr lang="en-US" sz="1600" dirty="0" smtClean="0"/>
              <a:t>In 1952 Einstein was offered the position of president of Israel, but he </a:t>
            </a:r>
          </a:p>
          <a:p>
            <a:r>
              <a:rPr lang="en-US" sz="1600" dirty="0" smtClean="0"/>
              <a:t>declined.</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TotalTime>
  <Words>1704</Words>
  <Application>Microsoft Office PowerPoint</Application>
  <PresentationFormat>On-screen Show (4:3)</PresentationFormat>
  <Paragraphs>191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Communist/Socialist Identifications</vt:lpstr>
      <vt:lpstr>Karl Marx</vt:lpstr>
      <vt:lpstr>Marxism  "From each according to his ability, to each according to his needs".</vt:lpstr>
      <vt:lpstr>Fredrich Engles</vt:lpstr>
      <vt:lpstr>Vladimir Lenin</vt:lpstr>
      <vt:lpstr>Leninism</vt:lpstr>
      <vt:lpstr>Maoism</vt:lpstr>
      <vt:lpstr>Leon Trotsky</vt:lpstr>
      <vt:lpstr>Albert Einstein http://www.biography.com/people/albert-einstein-9285408</vt:lpstr>
      <vt:lpstr>  George Bernard Shaw "A government which robs Peter to pay Paul, can always count on the support of Paul." </vt:lpstr>
      <vt:lpstr>Leo Tolstoy</vt:lpstr>
      <vt:lpstr>Anarchism</vt:lpstr>
      <vt:lpstr>Emma Goldman</vt:lpstr>
      <vt:lpstr>Joseph Stalin</vt:lpstr>
      <vt:lpstr>Stalinism</vt:lpstr>
      <vt:lpstr>Libertarian Socialism</vt:lpstr>
      <vt:lpstr>Democratic socialism</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Communist/Socialist Identifications</dc:title>
  <dc:creator>YlmF</dc:creator>
  <cp:lastModifiedBy>YlmF</cp:lastModifiedBy>
  <cp:revision>32</cp:revision>
  <dcterms:created xsi:type="dcterms:W3CDTF">2013-10-12T02:37:08Z</dcterms:created>
  <dcterms:modified xsi:type="dcterms:W3CDTF">2013-10-12T07:55:55Z</dcterms:modified>
</cp:coreProperties>
</file>