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8CDAFF-E978-4BD5-99F6-15762561301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CDAFF-E978-4BD5-99F6-15762561301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CDAFF-E978-4BD5-99F6-15762561301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CDAFF-E978-4BD5-99F6-15762561301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CDAFF-E978-4BD5-99F6-15762561301D}"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8CDAFF-E978-4BD5-99F6-15762561301D}"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8CDAFF-E978-4BD5-99F6-15762561301D}" type="datetimeFigureOut">
              <a:rPr lang="en-US" smtClean="0"/>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8CDAFF-E978-4BD5-99F6-15762561301D}" type="datetimeFigureOut">
              <a:rPr lang="en-US" smtClean="0"/>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CDAFF-E978-4BD5-99F6-15762561301D}" type="datetimeFigureOut">
              <a:rPr lang="en-US" smtClean="0"/>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CDAFF-E978-4BD5-99F6-15762561301D}"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CDAFF-E978-4BD5-99F6-15762561301D}"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1B22E-6632-4759-A8D6-D8164BC260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CDAFF-E978-4BD5-99F6-15762561301D}" type="datetimeFigureOut">
              <a:rPr lang="en-US" smtClean="0"/>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1B22E-6632-4759-A8D6-D8164BC260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Imperialism</a:t>
            </a:r>
            <a:endParaRPr lang="en-US" dirty="0"/>
          </a:p>
        </p:txBody>
      </p:sp>
      <p:sp>
        <p:nvSpPr>
          <p:cNvPr id="5" name="Content Placeholder 4"/>
          <p:cNvSpPr>
            <a:spLocks noGrp="1"/>
          </p:cNvSpPr>
          <p:nvPr>
            <p:ph idx="1"/>
          </p:nvPr>
        </p:nvSpPr>
        <p:spPr/>
        <p:txBody>
          <a:bodyPr>
            <a:normAutofit lnSpcReduction="10000"/>
          </a:bodyPr>
          <a:lstStyle/>
          <a:p>
            <a:r>
              <a:rPr lang="en-US" sz="2400" dirty="0"/>
              <a:t>Societies have sought to dominate weaker neighbors as long ago as ancient Mesopotamia and </a:t>
            </a:r>
            <a:r>
              <a:rPr lang="en-US" sz="2400" dirty="0" smtClean="0"/>
              <a:t>Egypt (Darwinism)</a:t>
            </a:r>
          </a:p>
          <a:p>
            <a:pPr>
              <a:buNone/>
            </a:pPr>
            <a:r>
              <a:rPr lang="en-US" sz="2400" dirty="0" smtClean="0"/>
              <a:t>Reasons</a:t>
            </a:r>
          </a:p>
          <a:p>
            <a:r>
              <a:rPr lang="en-US" sz="2400" dirty="0"/>
              <a:t> to obtain natural </a:t>
            </a:r>
            <a:r>
              <a:rPr lang="en-US" sz="2400" dirty="0" smtClean="0"/>
              <a:t>resources</a:t>
            </a:r>
          </a:p>
          <a:p>
            <a:r>
              <a:rPr lang="en-US" sz="2400" dirty="0" smtClean="0"/>
              <a:t> </a:t>
            </a:r>
            <a:r>
              <a:rPr lang="en-US" sz="2400" dirty="0"/>
              <a:t>to subdue </a:t>
            </a:r>
            <a:r>
              <a:rPr lang="en-US" sz="2400" dirty="0" smtClean="0"/>
              <a:t>enemies </a:t>
            </a:r>
          </a:p>
          <a:p>
            <a:r>
              <a:rPr lang="en-US" sz="2400" dirty="0" smtClean="0"/>
              <a:t>to </a:t>
            </a:r>
            <a:r>
              <a:rPr lang="en-US" sz="2400" dirty="0"/>
              <a:t>accrue </a:t>
            </a:r>
            <a:r>
              <a:rPr lang="en-US" sz="2400" dirty="0" smtClean="0"/>
              <a:t>wealth </a:t>
            </a:r>
          </a:p>
          <a:p>
            <a:r>
              <a:rPr lang="en-US" sz="2400" dirty="0" smtClean="0"/>
              <a:t>to </a:t>
            </a:r>
            <a:r>
              <a:rPr lang="en-US" sz="2400" dirty="0"/>
              <a:t>win power and </a:t>
            </a:r>
            <a:r>
              <a:rPr lang="en-US" sz="2400" dirty="0" smtClean="0"/>
              <a:t>glory</a:t>
            </a:r>
          </a:p>
          <a:p>
            <a:pPr>
              <a:buNone/>
            </a:pPr>
            <a:r>
              <a:rPr lang="en-US" sz="2400" dirty="0" smtClean="0"/>
              <a:t>How</a:t>
            </a:r>
          </a:p>
          <a:p>
            <a:r>
              <a:rPr lang="en-US" sz="2400" dirty="0"/>
              <a:t>combination of sea </a:t>
            </a:r>
            <a:r>
              <a:rPr lang="en-US" sz="2400" dirty="0" smtClean="0"/>
              <a:t>power </a:t>
            </a:r>
          </a:p>
          <a:p>
            <a:r>
              <a:rPr lang="en-US" sz="2400" dirty="0" smtClean="0"/>
              <a:t>centralized governments </a:t>
            </a:r>
          </a:p>
          <a:p>
            <a:r>
              <a:rPr lang="en-US" sz="2400" dirty="0" smtClean="0"/>
              <a:t>industrialized </a:t>
            </a:r>
            <a:r>
              <a:rPr lang="en-US" sz="2400" dirty="0"/>
              <a:t>economies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a:t>
            </a:r>
            <a:endParaRPr lang="en-US" dirty="0"/>
          </a:p>
        </p:txBody>
      </p:sp>
      <p:sp>
        <p:nvSpPr>
          <p:cNvPr id="5" name="Content Placeholder 4"/>
          <p:cNvSpPr>
            <a:spLocks noGrp="1"/>
          </p:cNvSpPr>
          <p:nvPr>
            <p:ph idx="1"/>
          </p:nvPr>
        </p:nvSpPr>
        <p:spPr/>
        <p:txBody>
          <a:bodyPr/>
          <a:lstStyle/>
          <a:p>
            <a:r>
              <a:rPr lang="en-US" dirty="0" smtClean="0"/>
              <a:t>Driven </a:t>
            </a:r>
            <a:r>
              <a:rPr lang="en-US" dirty="0"/>
              <a:t>by the need to provide raw materials for their industrial </a:t>
            </a:r>
            <a:r>
              <a:rPr lang="en-US" dirty="0" smtClean="0"/>
              <a:t>capacity </a:t>
            </a:r>
          </a:p>
          <a:p>
            <a:r>
              <a:rPr lang="en-US" dirty="0"/>
              <a:t>T</a:t>
            </a:r>
            <a:r>
              <a:rPr lang="en-US" dirty="0" smtClean="0"/>
              <a:t>ypes </a:t>
            </a:r>
            <a:r>
              <a:rPr lang="en-US" dirty="0"/>
              <a:t>of goods exchanged were determined by that </a:t>
            </a:r>
            <a:r>
              <a:rPr lang="en-US" dirty="0" smtClean="0"/>
              <a:t>need</a:t>
            </a:r>
          </a:p>
          <a:p>
            <a:r>
              <a:rPr lang="en-US" dirty="0" smtClean="0"/>
              <a:t>To build national wealth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TYPES OF IMPERIALISM</a:t>
            </a:r>
            <a:endParaRPr lang="en-US" dirty="0"/>
          </a:p>
        </p:txBody>
      </p:sp>
      <p:sp>
        <p:nvSpPr>
          <p:cNvPr id="5" name="Content Placeholder 4"/>
          <p:cNvSpPr>
            <a:spLocks noGrp="1"/>
          </p:cNvSpPr>
          <p:nvPr>
            <p:ph sz="half" idx="1"/>
          </p:nvPr>
        </p:nvSpPr>
        <p:spPr/>
        <p:txBody>
          <a:bodyPr>
            <a:normAutofit fontScale="77500" lnSpcReduction="20000"/>
          </a:bodyPr>
          <a:lstStyle/>
          <a:p>
            <a:r>
              <a:rPr lang="en-US" b="1" dirty="0"/>
              <a:t>Colonial imperialism </a:t>
            </a:r>
            <a:r>
              <a:rPr lang="en-US" dirty="0"/>
              <a:t>- This form of imperialism is virtual complete takeover of an area, with domination in all areas: economic, political, and socio-cultural. The subjugated area existed to benefit the imperialist power, and had almost no independence of action. In this era, almost all of Africa and southern and </a:t>
            </a:r>
            <a:r>
              <a:rPr lang="en-US" dirty="0" err="1"/>
              <a:t>southeastAsia</a:t>
            </a:r>
            <a:r>
              <a:rPr lang="en-US" dirty="0"/>
              <a:t> were colonized.</a:t>
            </a:r>
          </a:p>
          <a:p>
            <a:endParaRPr lang="en-US" dirty="0"/>
          </a:p>
        </p:txBody>
      </p:sp>
      <p:sp>
        <p:nvSpPr>
          <p:cNvPr id="6" name="Content Placeholder 5"/>
          <p:cNvSpPr>
            <a:spLocks noGrp="1"/>
          </p:cNvSpPr>
          <p:nvPr>
            <p:ph sz="half" idx="2"/>
          </p:nvPr>
        </p:nvSpPr>
        <p:spPr/>
        <p:txBody>
          <a:bodyPr>
            <a:normAutofit fontScale="77500" lnSpcReduction="20000"/>
          </a:bodyPr>
          <a:lstStyle/>
          <a:p>
            <a:r>
              <a:rPr lang="en-US" b="1" dirty="0"/>
              <a:t>Economic imperialism </a:t>
            </a:r>
            <a:r>
              <a:rPr lang="en-US" dirty="0"/>
              <a:t>- This form of imperialism </a:t>
            </a:r>
            <a:r>
              <a:rPr lang="en-US" dirty="0">
                <a:solidFill>
                  <a:srgbClr val="FF0000"/>
                </a:solidFill>
              </a:rPr>
              <a:t>allowed the area to operate as its own nation</a:t>
            </a:r>
            <a:r>
              <a:rPr lang="en-US" dirty="0"/>
              <a:t>, but the </a:t>
            </a:r>
            <a:r>
              <a:rPr lang="en-US" dirty="0">
                <a:solidFill>
                  <a:srgbClr val="FF0000"/>
                </a:solidFill>
              </a:rPr>
              <a:t>imperialist nation almost completely controlled its trade and other business</a:t>
            </a:r>
            <a:r>
              <a:rPr lang="en-US" dirty="0"/>
              <a:t>. For example, it may </a:t>
            </a:r>
            <a:r>
              <a:rPr lang="en-US" dirty="0">
                <a:solidFill>
                  <a:srgbClr val="FF0000"/>
                </a:solidFill>
              </a:rPr>
              <a:t>impose regulations </a:t>
            </a:r>
            <a:r>
              <a:rPr lang="en-US" dirty="0"/>
              <a:t>that forbid trade with other nations, or imperialist companies may own or </a:t>
            </a:r>
            <a:r>
              <a:rPr lang="en-US" dirty="0">
                <a:solidFill>
                  <a:srgbClr val="FF0000"/>
                </a:solidFill>
              </a:rPr>
              <a:t>have exclusive rights to its natural resources</a:t>
            </a:r>
            <a:r>
              <a:rPr lang="en-US" dirty="0"/>
              <a:t>. During this era, China and most of Latin America were subjected to economic imperialism.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IMPERIALISM</a:t>
            </a:r>
            <a:endParaRPr lang="en-US" dirty="0"/>
          </a:p>
        </p:txBody>
      </p:sp>
      <p:sp>
        <p:nvSpPr>
          <p:cNvPr id="3" name="Content Placeholder 2"/>
          <p:cNvSpPr>
            <a:spLocks noGrp="1"/>
          </p:cNvSpPr>
          <p:nvPr>
            <p:ph sz="half" idx="1"/>
          </p:nvPr>
        </p:nvSpPr>
        <p:spPr/>
        <p:txBody>
          <a:bodyPr>
            <a:normAutofit fontScale="55000" lnSpcReduction="20000"/>
          </a:bodyPr>
          <a:lstStyle/>
          <a:p>
            <a:r>
              <a:rPr lang="en-US" sz="3100" b="1" dirty="0"/>
              <a:t>Political imperialism </a:t>
            </a:r>
            <a:r>
              <a:rPr lang="en-US" sz="3100" dirty="0"/>
              <a:t>- Although a country may have had its own government with natives in top political positions, it </a:t>
            </a:r>
            <a:r>
              <a:rPr lang="en-US" sz="3100" dirty="0">
                <a:solidFill>
                  <a:srgbClr val="FF0000"/>
                </a:solidFill>
              </a:rPr>
              <a:t>operated as the imperialist country told it to</a:t>
            </a:r>
            <a:r>
              <a:rPr lang="en-US" sz="3100" dirty="0"/>
              <a:t>. The government was sometimes a relatively permanent </a:t>
            </a:r>
            <a:r>
              <a:rPr lang="en-US" sz="3100" dirty="0">
                <a:solidFill>
                  <a:srgbClr val="FF0000"/>
                </a:solidFill>
              </a:rPr>
              <a:t>"puppet government,"</a:t>
            </a:r>
            <a:r>
              <a:rPr lang="en-US" sz="3100" dirty="0"/>
              <a:t> as happened in late Qing China, and other times the control was temporary, as occurred in the Dominican Republic when the United States ran its government until it got out of debt.</a:t>
            </a:r>
          </a:p>
          <a:p>
            <a:endParaRPr lang="en-US" dirty="0"/>
          </a:p>
        </p:txBody>
      </p:sp>
      <p:sp>
        <p:nvSpPr>
          <p:cNvPr id="4" name="Content Placeholder 3"/>
          <p:cNvSpPr>
            <a:spLocks noGrp="1"/>
          </p:cNvSpPr>
          <p:nvPr>
            <p:ph sz="half" idx="2"/>
          </p:nvPr>
        </p:nvSpPr>
        <p:spPr/>
        <p:txBody>
          <a:bodyPr>
            <a:normAutofit fontScale="55000" lnSpcReduction="20000"/>
          </a:bodyPr>
          <a:lstStyle/>
          <a:p>
            <a:r>
              <a:rPr lang="en-US" sz="3500" b="1" dirty="0"/>
              <a:t>Socio-cultural imperialism </a:t>
            </a:r>
            <a:r>
              <a:rPr lang="en-US" sz="3500" dirty="0"/>
              <a:t>- The dominating country </a:t>
            </a:r>
            <a:r>
              <a:rPr lang="en-US" sz="3500" dirty="0">
                <a:solidFill>
                  <a:srgbClr val="FF0000"/>
                </a:solidFill>
              </a:rPr>
              <a:t>deliberately tried to change customs, religions and languages</a:t>
            </a:r>
            <a:r>
              <a:rPr lang="en-US" sz="3500" dirty="0"/>
              <a:t> in some of the countries. A good example was</a:t>
            </a:r>
            <a:r>
              <a:rPr lang="en-US" sz="3500" dirty="0">
                <a:solidFill>
                  <a:srgbClr val="FF0000"/>
                </a:solidFill>
              </a:rPr>
              <a:t> British India, where English was taught in schools</a:t>
            </a:r>
            <a:r>
              <a:rPr lang="en-US" sz="3500" dirty="0"/>
              <a:t>, Indian soldiers dressed British-style, and </a:t>
            </a:r>
            <a:r>
              <a:rPr lang="en-US" sz="3500" dirty="0">
                <a:solidFill>
                  <a:srgbClr val="FF0000"/>
                </a:solidFill>
              </a:rPr>
              <a:t>western trading rules were set up</a:t>
            </a:r>
            <a:r>
              <a:rPr lang="en-US" sz="3500" dirty="0"/>
              <a:t>. Generally, the imperialist countries </a:t>
            </a:r>
            <a:r>
              <a:rPr lang="en-US" sz="3500" dirty="0">
                <a:solidFill>
                  <a:srgbClr val="FF0000"/>
                </a:solidFill>
              </a:rPr>
              <a:t>assumed their cultures to be superior</a:t>
            </a:r>
            <a:r>
              <a:rPr lang="en-US" sz="3500" dirty="0"/>
              <a:t>, and often times they saw themselves as </a:t>
            </a:r>
            <a:r>
              <a:rPr lang="en-US" sz="3500" dirty="0">
                <a:solidFill>
                  <a:srgbClr val="FF0000"/>
                </a:solidFill>
              </a:rPr>
              <a:t>bringing about improvements in the society</a:t>
            </a:r>
            <a:r>
              <a:rPr lang="en-US" sz="3500"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IMPERIALISM IN AFRICA</a:t>
            </a:r>
          </a:p>
        </p:txBody>
      </p:sp>
      <p:pic>
        <p:nvPicPr>
          <p:cNvPr id="1026" name="Picture 2" descr="D:\WHIII\Unit 2\Imperialism\Map of imperialized Africa.gif"/>
          <p:cNvPicPr>
            <a:picLocks noGrp="1" noChangeAspect="1" noChangeArrowheads="1"/>
          </p:cNvPicPr>
          <p:nvPr>
            <p:ph idx="1"/>
          </p:nvPr>
        </p:nvPicPr>
        <p:blipFill>
          <a:blip r:embed="rId2"/>
          <a:srcRect/>
          <a:stretch>
            <a:fillRect/>
          </a:stretch>
        </p:blipFill>
        <p:spPr bwMode="auto">
          <a:xfrm>
            <a:off x="2012086" y="1600200"/>
            <a:ext cx="5119827"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 in Asia</a:t>
            </a:r>
            <a:endParaRPr lang="en-US" dirty="0"/>
          </a:p>
        </p:txBody>
      </p:sp>
      <p:pic>
        <p:nvPicPr>
          <p:cNvPr id="2050" name="Picture 2" descr="D:\WHIII\Unit 2\Imperialism\ImperialisminAsia180-1914.jpg"/>
          <p:cNvPicPr>
            <a:picLocks noGrp="1" noChangeAspect="1" noChangeArrowheads="1"/>
          </p:cNvPicPr>
          <p:nvPr>
            <p:ph idx="1"/>
          </p:nvPr>
        </p:nvPicPr>
        <p:blipFill>
          <a:blip r:embed="rId2"/>
          <a:srcRect/>
          <a:stretch>
            <a:fillRect/>
          </a:stretch>
        </p:blipFill>
        <p:spPr bwMode="auto">
          <a:xfrm>
            <a:off x="1085664" y="1600200"/>
            <a:ext cx="6972672" cy="45259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Imperialism in Central and South America</a:t>
            </a:r>
            <a:endParaRPr lang="en-US" dirty="0"/>
          </a:p>
        </p:txBody>
      </p:sp>
      <p:pic>
        <p:nvPicPr>
          <p:cNvPr id="3075" name="Picture 3" descr="D:\WHIII\Unit 2\Imperialism\caribbean.gif"/>
          <p:cNvPicPr>
            <a:picLocks noGrp="1" noChangeAspect="1" noChangeArrowheads="1"/>
          </p:cNvPicPr>
          <p:nvPr>
            <p:ph idx="1"/>
          </p:nvPr>
        </p:nvPicPr>
        <p:blipFill>
          <a:blip r:embed="rId2"/>
          <a:srcRect/>
          <a:stretch>
            <a:fillRect/>
          </a:stretch>
        </p:blipFill>
        <p:spPr bwMode="auto">
          <a:xfrm>
            <a:off x="1371600" y="2133600"/>
            <a:ext cx="6074597" cy="39319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of Imperialism</a:t>
            </a:r>
            <a:endParaRPr lang="en-US" dirty="0"/>
          </a:p>
        </p:txBody>
      </p:sp>
      <p:pic>
        <p:nvPicPr>
          <p:cNvPr id="4098" name="Picture 2" descr="D:\WHIII\Unit 2\Imperialism\world Imperialism2.png"/>
          <p:cNvPicPr>
            <a:picLocks noGrp="1" noChangeAspect="1" noChangeArrowheads="1"/>
          </p:cNvPicPr>
          <p:nvPr>
            <p:ph idx="1"/>
          </p:nvPr>
        </p:nvPicPr>
        <p:blipFill>
          <a:blip r:embed="rId2"/>
          <a:srcRect/>
          <a:stretch>
            <a:fillRect/>
          </a:stretch>
        </p:blipFill>
        <p:spPr bwMode="auto">
          <a:xfrm>
            <a:off x="457200" y="2202963"/>
            <a:ext cx="8229600" cy="332043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274</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Imperialism</vt:lpstr>
      <vt:lpstr>Why</vt:lpstr>
      <vt:lpstr>TYPES OF IMPERIALISM</vt:lpstr>
      <vt:lpstr>TYPES OF IMPERIALISM</vt:lpstr>
      <vt:lpstr>IMPERIALISM IN AFRICA</vt:lpstr>
      <vt:lpstr>Imperialism in Asia</vt:lpstr>
      <vt:lpstr>Imperialism in Central and South America</vt:lpstr>
      <vt:lpstr>World of Imperialism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dc:title>
  <dc:creator>user</dc:creator>
  <cp:lastModifiedBy>user</cp:lastModifiedBy>
  <cp:revision>1</cp:revision>
  <dcterms:created xsi:type="dcterms:W3CDTF">2013-10-30T01:26:46Z</dcterms:created>
  <dcterms:modified xsi:type="dcterms:W3CDTF">2013-10-30T01:54:32Z</dcterms:modified>
</cp:coreProperties>
</file>