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9" r:id="rId1"/>
  </p:sldMasterIdLst>
  <p:sldIdLst>
    <p:sldId id="256" r:id="rId2"/>
    <p:sldId id="272" r:id="rId3"/>
    <p:sldId id="257" r:id="rId4"/>
    <p:sldId id="258" r:id="rId5"/>
    <p:sldId id="259" r:id="rId6"/>
    <p:sldId id="266" r:id="rId7"/>
    <p:sldId id="267" r:id="rId8"/>
    <p:sldId id="260" r:id="rId9"/>
    <p:sldId id="271" r:id="rId10"/>
    <p:sldId id="261" r:id="rId11"/>
    <p:sldId id="270" r:id="rId12"/>
    <p:sldId id="268" r:id="rId13"/>
    <p:sldId id="269" r:id="rId14"/>
    <p:sldId id="273" r:id="rId15"/>
    <p:sldId id="274" r:id="rId16"/>
    <p:sldId id="263" r:id="rId17"/>
    <p:sldId id="264"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p:restoredLeft sz="15606" autoAdjust="0"/>
    <p:restoredTop sz="94576" autoAdjust="0"/>
  </p:normalViewPr>
  <p:slideViewPr>
    <p:cSldViewPr snapToGrid="0" snapToObjects="1">
      <p:cViewPr varScale="1">
        <p:scale>
          <a:sx n="61" d="100"/>
          <a:sy n="61" d="100"/>
        </p:scale>
        <p:origin x="-12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zh-CN" altLang="en-US" smtClean="0"/>
              <a:t>单击此处编辑母版标题样式</a:t>
            </a:r>
            <a:endParaRPr lang="en-US" dirty="0"/>
          </a:p>
        </p:txBody>
      </p:sp>
      <p:sp>
        <p:nvSpPr>
          <p:cNvPr id="11" name="Date Placeholder 10"/>
          <p:cNvSpPr>
            <a:spLocks noGrp="1"/>
          </p:cNvSpPr>
          <p:nvPr>
            <p:ph type="dt" sz="half" idx="10"/>
          </p:nvPr>
        </p:nvSpPr>
        <p:spPr bwMode="black"/>
        <p:txBody>
          <a:bodyPr/>
          <a:lstStyle/>
          <a:p>
            <a:fld id="{25AE17C7-B787-4E50-994D-5E804113A1E9}" type="datetime4">
              <a:rPr lang="en-US" smtClean="0"/>
              <a:pPr/>
              <a:t>April 10, 2014</a:t>
            </a:fld>
            <a:endParaRPr lang="en-US" dirty="0"/>
          </a:p>
        </p:txBody>
      </p:sp>
      <p:sp>
        <p:nvSpPr>
          <p:cNvPr id="17" name="Slide Number Placeholder 16"/>
          <p:cNvSpPr>
            <a:spLocks noGrp="1"/>
          </p:cNvSpPr>
          <p:nvPr>
            <p:ph type="sldNum" sz="quarter" idx="11"/>
          </p:nvPr>
        </p:nvSpPr>
        <p:spPr/>
        <p:txBody>
          <a:bodyPr/>
          <a:lstStyle/>
          <a:p>
            <a:fld id="{5744759D-0EFF-4FB2-9CCE-04E00944F0FE}" type="slidenum">
              <a:rPr lang="en-US" smtClean="0"/>
              <a:pPr/>
              <a:t>‹#›</a:t>
            </a:fld>
            <a:endParaRPr lang="en-US" dirty="0"/>
          </a:p>
        </p:txBody>
      </p:sp>
      <p:sp>
        <p:nvSpPr>
          <p:cNvPr id="19" name="Footer Placeholder 1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a:p>
        </p:txBody>
      </p:sp>
      <p:sp>
        <p:nvSpPr>
          <p:cNvPr id="4" name="Date Placeholder 3"/>
          <p:cNvSpPr>
            <a:spLocks noGrp="1"/>
          </p:cNvSpPr>
          <p:nvPr>
            <p:ph type="dt" sz="half" idx="10"/>
          </p:nvPr>
        </p:nvSpPr>
        <p:spPr/>
        <p:txBody>
          <a:bodyPr/>
          <a:lstStyle/>
          <a:p>
            <a:fld id="{AFDD7A28-FA93-4136-BDC1-BCCB2687E678}" type="datetimeFigureOut">
              <a:rPr lang="en-US" smtClean="0"/>
              <a:pPr/>
              <a:t>4/10/2014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2FBC0-13B8-4B1E-B170-BBEED4A77C6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和文本">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a:p>
        </p:txBody>
      </p:sp>
      <p:sp>
        <p:nvSpPr>
          <p:cNvPr id="4" name="Date Placeholder 3"/>
          <p:cNvSpPr>
            <a:spLocks noGrp="1"/>
          </p:cNvSpPr>
          <p:nvPr>
            <p:ph type="dt" sz="half" idx="10"/>
          </p:nvPr>
        </p:nvSpPr>
        <p:spPr/>
        <p:txBody>
          <a:bodyPr/>
          <a:lstStyle/>
          <a:p>
            <a:fld id="{AFDD7A28-FA93-4136-BDC1-BCCB2687E678}" type="datetimeFigureOut">
              <a:rPr lang="en-US" smtClean="0"/>
              <a:pPr/>
              <a:t>4/10/2014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2FBC0-13B8-4B1E-B170-BBEED4A77C65}" type="slidenum">
              <a:rPr lang="en-US" smtClean="0"/>
              <a:pPr/>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zh-CN" altLang="en-US" smtClean="0"/>
              <a:t>单击此处编辑母版标题样式</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9" name="Title 8"/>
          <p:cNvSpPr>
            <a:spLocks noGrp="1"/>
          </p:cNvSpPr>
          <p:nvPr>
            <p:ph type="title"/>
          </p:nvPr>
        </p:nvSpPr>
        <p:spPr/>
        <p:txBody>
          <a:bodyPr/>
          <a:lstStyle/>
          <a:p>
            <a:r>
              <a:rPr lang="zh-CN" altLang="en-US" smtClean="0"/>
              <a:t>单击此处编辑母版标题样式</a:t>
            </a:r>
            <a:endParaRPr lang="en-US"/>
          </a:p>
        </p:txBody>
      </p:sp>
      <p:sp>
        <p:nvSpPr>
          <p:cNvPr id="11" name="Date Placeholder 10"/>
          <p:cNvSpPr>
            <a:spLocks noGrp="1"/>
          </p:cNvSpPr>
          <p:nvPr>
            <p:ph type="dt" sz="half" idx="14"/>
          </p:nvPr>
        </p:nvSpPr>
        <p:spPr/>
        <p:txBody>
          <a:bodyPr/>
          <a:lstStyle/>
          <a:p>
            <a:fld id="{8995D68B-21AC-438B-BECE-4F17DA129F19}" type="datetime4">
              <a:rPr lang="en-US" smtClean="0"/>
              <a:pPr/>
              <a:t>April 10, 2014</a:t>
            </a:fld>
            <a:endParaRPr lang="en-US" dirty="0"/>
          </a:p>
        </p:txBody>
      </p:sp>
      <p:sp>
        <p:nvSpPr>
          <p:cNvPr id="12" name="Slide Number Placeholder 11"/>
          <p:cNvSpPr>
            <a:spLocks noGrp="1"/>
          </p:cNvSpPr>
          <p:nvPr>
            <p:ph type="sldNum" sz="quarter" idx="15"/>
          </p:nvPr>
        </p:nvSpPr>
        <p:spPr/>
        <p:txBody>
          <a:bodyPr/>
          <a:lstStyle/>
          <a:p>
            <a:fld id="{5744759D-0EFF-4FB2-9CCE-04E00944F0FE}" type="slidenum">
              <a:rPr lang="en-US" smtClean="0"/>
              <a:pPr/>
              <a:t>‹#›</a:t>
            </a:fld>
            <a:endParaRPr lang="en-US" dirty="0"/>
          </a:p>
        </p:txBody>
      </p:sp>
      <p:sp>
        <p:nvSpPr>
          <p:cNvPr id="13" name="Footer Placeholder 12"/>
          <p:cNvSpPr>
            <a:spLocks noGrp="1"/>
          </p:cNvSpPr>
          <p:nvPr>
            <p:ph type="ftr" sz="quarter" idx="16"/>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zh-CN" altLang="en-US" smtClean="0"/>
              <a:t>单击此处编辑母版标题样式</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13" name="Date Placeholder 12"/>
          <p:cNvSpPr>
            <a:spLocks noGrp="1"/>
          </p:cNvSpPr>
          <p:nvPr>
            <p:ph type="dt" sz="half" idx="10"/>
          </p:nvPr>
        </p:nvSpPr>
        <p:spPr/>
        <p:txBody>
          <a:bodyPr/>
          <a:lstStyle/>
          <a:p>
            <a:fld id="{679F0FCF-2EA5-4FF5-AF14-1CA9C8854AAB}" type="datetime4">
              <a:rPr lang="en-US" smtClean="0"/>
              <a:pPr/>
              <a:t>April 10, 2014</a:t>
            </a:fld>
            <a:endParaRPr lang="en-US" dirty="0"/>
          </a:p>
        </p:txBody>
      </p:sp>
      <p:sp>
        <p:nvSpPr>
          <p:cNvPr id="14" name="Slide Number Placeholder 13"/>
          <p:cNvSpPr>
            <a:spLocks noGrp="1"/>
          </p:cNvSpPr>
          <p:nvPr>
            <p:ph type="sldNum" sz="quarter" idx="11"/>
          </p:nvPr>
        </p:nvSpPr>
        <p:spPr/>
        <p:txBody>
          <a:bodyPr/>
          <a:lstStyle/>
          <a:p>
            <a:fld id="{5744759D-0EFF-4FB2-9CCE-04E00944F0FE}"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9" name="Date Placeholder 8"/>
          <p:cNvSpPr>
            <a:spLocks noGrp="1"/>
          </p:cNvSpPr>
          <p:nvPr>
            <p:ph type="dt" sz="half" idx="15"/>
          </p:nvPr>
        </p:nvSpPr>
        <p:spPr/>
        <p:txBody>
          <a:bodyPr/>
          <a:lstStyle/>
          <a:p>
            <a:fld id="{F9E781C6-1634-4A56-B2BE-62150BE83935}" type="datetime4">
              <a:rPr lang="en-US" smtClean="0"/>
              <a:pPr/>
              <a:t>April 10, 2014</a:t>
            </a:fld>
            <a:endParaRPr lang="en-US" dirty="0"/>
          </a:p>
        </p:txBody>
      </p:sp>
      <p:sp>
        <p:nvSpPr>
          <p:cNvPr id="12" name="Slide Number Placeholder 11"/>
          <p:cNvSpPr>
            <a:spLocks noGrp="1"/>
          </p:cNvSpPr>
          <p:nvPr>
            <p:ph type="sldNum" sz="quarter" idx="16"/>
          </p:nvPr>
        </p:nvSpPr>
        <p:spPr/>
        <p:txBody>
          <a:bodyPr/>
          <a:lstStyle/>
          <a:p>
            <a:fld id="{5744759D-0EFF-4FB2-9CCE-04E00944F0FE}" type="slidenum">
              <a:rPr lang="en-US" smtClean="0"/>
              <a:pPr/>
              <a:t>‹#›</a:t>
            </a:fld>
            <a:endParaRPr lang="en-US" dirty="0"/>
          </a:p>
        </p:txBody>
      </p:sp>
      <p:sp>
        <p:nvSpPr>
          <p:cNvPr id="13" name="Footer Placeholder 12"/>
          <p:cNvSpPr>
            <a:spLocks noGrp="1"/>
          </p:cNvSpPr>
          <p:nvPr>
            <p:ph type="ftr" sz="quarter" idx="17"/>
          </p:nvPr>
        </p:nvSpPr>
        <p:spPr/>
        <p:txBody>
          <a:bodyPr/>
          <a:lstStyle/>
          <a:p>
            <a:endParaRPr lang="en-US" dirty="0"/>
          </a:p>
        </p:txBody>
      </p:sp>
      <p:sp>
        <p:nvSpPr>
          <p:cNvPr id="16" name="Title 15"/>
          <p:cNvSpPr>
            <a:spLocks noGrp="1"/>
          </p:cNvSpPr>
          <p:nvPr>
            <p:ph type="title"/>
          </p:nvPr>
        </p:nvSpPr>
        <p:spPr/>
        <p:txBody>
          <a:bodyPr/>
          <a:lstStyle/>
          <a:p>
            <a:r>
              <a:rPr lang="zh-CN" altLang="en-US" smtClean="0"/>
              <a:t>单击此处编辑母版标题样式</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zh-CN" altLang="en-US" smtClean="0"/>
              <a:t>单击此处编辑母版文本样式</a:t>
            </a:r>
          </a:p>
        </p:txBody>
      </p:sp>
      <p:sp>
        <p:nvSpPr>
          <p:cNvPr id="11" name="Date Placeholder 10"/>
          <p:cNvSpPr>
            <a:spLocks noGrp="1"/>
          </p:cNvSpPr>
          <p:nvPr>
            <p:ph type="dt" sz="half" idx="16"/>
          </p:nvPr>
        </p:nvSpPr>
        <p:spPr/>
        <p:txBody>
          <a:bodyPr/>
          <a:lstStyle/>
          <a:p>
            <a:fld id="{A9372AC2-3C75-4F5F-A929-48958086FE36}" type="datetime4">
              <a:rPr lang="en-US" smtClean="0"/>
              <a:pPr/>
              <a:t>April 10, 2014</a:t>
            </a:fld>
            <a:endParaRPr lang="en-US" dirty="0"/>
          </a:p>
        </p:txBody>
      </p:sp>
      <p:sp>
        <p:nvSpPr>
          <p:cNvPr id="12" name="Slide Number Placeholder 11"/>
          <p:cNvSpPr>
            <a:spLocks noGrp="1"/>
          </p:cNvSpPr>
          <p:nvPr>
            <p:ph type="sldNum" sz="quarter" idx="17"/>
          </p:nvPr>
        </p:nvSpPr>
        <p:spPr/>
        <p:txBody>
          <a:bodyPr/>
          <a:lstStyle/>
          <a:p>
            <a:fld id="{5744759D-0EFF-4FB2-9CCE-04E00944F0FE}" type="slidenum">
              <a:rPr lang="en-US" smtClean="0"/>
              <a:pPr/>
              <a:t>‹#›</a:t>
            </a:fld>
            <a:endParaRPr lang="en-US" dirty="0"/>
          </a:p>
        </p:txBody>
      </p:sp>
      <p:sp>
        <p:nvSpPr>
          <p:cNvPr id="13" name="Footer Placeholder 12"/>
          <p:cNvSpPr>
            <a:spLocks noGrp="1"/>
          </p:cNvSpPr>
          <p:nvPr>
            <p:ph type="ftr" sz="quarter" idx="18"/>
          </p:nvPr>
        </p:nvSpPr>
        <p:spPr/>
        <p:txBody>
          <a:bodyPr/>
          <a:lstStyle/>
          <a:p>
            <a:endParaRPr lang="en-US" dirty="0"/>
          </a:p>
        </p:txBody>
      </p:sp>
      <p:sp>
        <p:nvSpPr>
          <p:cNvPr id="18" name="Title 17"/>
          <p:cNvSpPr>
            <a:spLocks noGrp="1"/>
          </p:cNvSpPr>
          <p:nvPr>
            <p:ph type="title"/>
          </p:nvPr>
        </p:nvSpPr>
        <p:spPr/>
        <p:txBody>
          <a:bodyPr/>
          <a:lstStyle/>
          <a:p>
            <a:r>
              <a:rPr lang="zh-CN" altLang="en-US" smtClean="0"/>
              <a:t>单击此处编辑母版标题样式</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zh-CN" altLang="en-US" smtClean="0"/>
              <a:t>单击此处编辑母版标题样式</a:t>
            </a:r>
            <a:endParaRPr lang="en-US"/>
          </a:p>
        </p:txBody>
      </p:sp>
      <p:sp>
        <p:nvSpPr>
          <p:cNvPr id="15" name="Date Placeholder 14"/>
          <p:cNvSpPr>
            <a:spLocks noGrp="1"/>
          </p:cNvSpPr>
          <p:nvPr>
            <p:ph type="dt" sz="half" idx="10"/>
          </p:nvPr>
        </p:nvSpPr>
        <p:spPr/>
        <p:txBody>
          <a:bodyPr/>
          <a:lstStyle/>
          <a:p>
            <a:fld id="{17509CF4-4C1A-45DC-BADA-6EFF91CB9ABB}" type="datetime4">
              <a:rPr lang="en-US" smtClean="0"/>
              <a:pPr/>
              <a:t>April 10, 2014</a:t>
            </a:fld>
            <a:endParaRPr lang="en-US" dirty="0"/>
          </a:p>
        </p:txBody>
      </p:sp>
      <p:sp>
        <p:nvSpPr>
          <p:cNvPr id="16" name="Slide Number Placeholder 15"/>
          <p:cNvSpPr>
            <a:spLocks noGrp="1"/>
          </p:cNvSpPr>
          <p:nvPr>
            <p:ph type="sldNum" sz="quarter" idx="11"/>
          </p:nvPr>
        </p:nvSpPr>
        <p:spPr/>
        <p:txBody>
          <a:bodyPr/>
          <a:lstStyle/>
          <a:p>
            <a:fld id="{5744759D-0EFF-4FB2-9CCE-04E00944F0FE}"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C53951C0-B478-4858-ABC7-96406A1C0480}" type="datetime4">
              <a:rPr lang="en-US" smtClean="0"/>
              <a:pPr/>
              <a:t>April 10, 2014</a:t>
            </a:fld>
            <a:endParaRPr lang="en-US" dirty="0"/>
          </a:p>
        </p:txBody>
      </p:sp>
      <p:sp>
        <p:nvSpPr>
          <p:cNvPr id="8" name="Slide Number Placeholder 7"/>
          <p:cNvSpPr>
            <a:spLocks noGrp="1"/>
          </p:cNvSpPr>
          <p:nvPr>
            <p:ph type="sldNum" sz="quarter" idx="11"/>
          </p:nvPr>
        </p:nvSpPr>
        <p:spPr/>
        <p:txBody>
          <a:bodyPr/>
          <a:lstStyle/>
          <a:p>
            <a:fld id="{5744759D-0EFF-4FB2-9CCE-04E00944F0FE}"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13" name="Title 12"/>
          <p:cNvSpPr>
            <a:spLocks noGrp="1"/>
          </p:cNvSpPr>
          <p:nvPr>
            <p:ph type="title"/>
          </p:nvPr>
        </p:nvSpPr>
        <p:spPr/>
        <p:txBody>
          <a:bodyPr/>
          <a:lstStyle/>
          <a:p>
            <a:r>
              <a:rPr lang="zh-CN" altLang="en-US" smtClean="0"/>
              <a:t>单击此处编辑母版标题样式</a:t>
            </a:r>
            <a:endParaRPr lang="en-US"/>
          </a:p>
        </p:txBody>
      </p:sp>
      <p:sp>
        <p:nvSpPr>
          <p:cNvPr id="16" name="Date Placeholder 15"/>
          <p:cNvSpPr>
            <a:spLocks noGrp="1"/>
          </p:cNvSpPr>
          <p:nvPr>
            <p:ph type="dt" sz="half" idx="15"/>
          </p:nvPr>
        </p:nvSpPr>
        <p:spPr/>
        <p:txBody>
          <a:bodyPr/>
          <a:lstStyle/>
          <a:p>
            <a:fld id="{B867641A-9D94-4BD6-862F-F651067079BC}" type="datetime4">
              <a:rPr lang="en-US" smtClean="0"/>
              <a:pPr/>
              <a:t>April 10, 2014</a:t>
            </a:fld>
            <a:endParaRPr lang="en-US" dirty="0"/>
          </a:p>
        </p:txBody>
      </p:sp>
      <p:sp>
        <p:nvSpPr>
          <p:cNvPr id="19" name="Slide Number Placeholder 18"/>
          <p:cNvSpPr>
            <a:spLocks noGrp="1"/>
          </p:cNvSpPr>
          <p:nvPr>
            <p:ph type="sldNum" sz="quarter" idx="16"/>
          </p:nvPr>
        </p:nvSpPr>
        <p:spPr/>
        <p:txBody>
          <a:bodyPr/>
          <a:lstStyle/>
          <a:p>
            <a:fld id="{5744759D-0EFF-4FB2-9CCE-04E00944F0FE}" type="slidenum">
              <a:rPr lang="en-US" smtClean="0"/>
              <a:pPr/>
              <a:t>‹#›</a:t>
            </a:fld>
            <a:endParaRPr lang="en-US" dirty="0"/>
          </a:p>
        </p:txBody>
      </p:sp>
      <p:sp>
        <p:nvSpPr>
          <p:cNvPr id="23" name="Footer Placeholder 22"/>
          <p:cNvSpPr>
            <a:spLocks noGrp="1"/>
          </p:cNvSpPr>
          <p:nvPr>
            <p:ph type="ftr" sz="quarter" idx="17"/>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将图片拖动到占位符，或单击添加图标</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zh-CN" altLang="en-US" smtClean="0"/>
              <a:t>单击此处编辑母版文本样式</a:t>
            </a:r>
          </a:p>
        </p:txBody>
      </p:sp>
      <p:sp>
        <p:nvSpPr>
          <p:cNvPr id="12" name="Title 11"/>
          <p:cNvSpPr>
            <a:spLocks noGrp="1"/>
          </p:cNvSpPr>
          <p:nvPr>
            <p:ph type="title"/>
          </p:nvPr>
        </p:nvSpPr>
        <p:spPr>
          <a:xfrm>
            <a:off x="2514600" y="975360"/>
            <a:ext cx="4114800" cy="701040"/>
          </a:xfrm>
        </p:spPr>
        <p:txBody>
          <a:bodyPr/>
          <a:lstStyle/>
          <a:p>
            <a:r>
              <a:rPr lang="zh-CN" altLang="en-US" smtClean="0"/>
              <a:t>单击此处编辑母版标题样式</a:t>
            </a:r>
            <a:endParaRPr lang="en-US"/>
          </a:p>
        </p:txBody>
      </p:sp>
      <p:sp>
        <p:nvSpPr>
          <p:cNvPr id="13" name="Date Placeholder 12"/>
          <p:cNvSpPr>
            <a:spLocks noGrp="1"/>
          </p:cNvSpPr>
          <p:nvPr>
            <p:ph type="dt" sz="half" idx="14"/>
          </p:nvPr>
        </p:nvSpPr>
        <p:spPr>
          <a:xfrm>
            <a:off x="2981325" y="273180"/>
            <a:ext cx="3181350" cy="292100"/>
          </a:xfrm>
        </p:spPr>
        <p:txBody>
          <a:bodyPr/>
          <a:lstStyle/>
          <a:p>
            <a:fld id="{D74F0C02-0EF4-4745-9D82-E8D3F59464E3}" type="datetime4">
              <a:rPr lang="en-US" smtClean="0"/>
              <a:pPr/>
              <a:t>April 10, 2014</a:t>
            </a:fld>
            <a:endParaRPr lang="en-US" dirty="0"/>
          </a:p>
        </p:txBody>
      </p:sp>
      <p:sp>
        <p:nvSpPr>
          <p:cNvPr id="14" name="Slide Number Placeholder 13"/>
          <p:cNvSpPr>
            <a:spLocks noGrp="1"/>
          </p:cNvSpPr>
          <p:nvPr>
            <p:ph type="sldNum" sz="quarter" idx="15"/>
          </p:nvPr>
        </p:nvSpPr>
        <p:spPr>
          <a:xfrm>
            <a:off x="4038600" y="6172200"/>
            <a:ext cx="1066800" cy="304800"/>
          </a:xfrm>
        </p:spPr>
        <p:txBody>
          <a:bodyPr/>
          <a:lstStyle/>
          <a:p>
            <a:fld id="{5744759D-0EFF-4FB2-9CCE-04E00944F0FE}" type="slidenum">
              <a:rPr lang="en-US" smtClean="0"/>
              <a:pPr/>
              <a:t>‹#›</a:t>
            </a:fld>
            <a:endParaRPr lang="en-US" dirty="0"/>
          </a:p>
        </p:txBody>
      </p:sp>
      <p:sp>
        <p:nvSpPr>
          <p:cNvPr id="15" name="Footer Placeholder 14"/>
          <p:cNvSpPr>
            <a:spLocks noGrp="1"/>
          </p:cNvSpPr>
          <p:nvPr>
            <p:ph type="ftr" sz="quarter" idx="16"/>
          </p:nvPr>
        </p:nvSpPr>
        <p:spPr>
          <a:xfrm>
            <a:off x="1447800" y="6486525"/>
            <a:ext cx="6248400" cy="29210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87367800-479D-41B0-B3F2-2DCE95BA1381}" type="datetime4">
              <a:rPr lang="en-US" smtClean="0"/>
              <a:pPr/>
              <a:t>April 10, 2014</a:t>
            </a:fld>
            <a:endParaRPr lang="en-US" dirty="0"/>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5744759D-0EFF-4FB2-9CCE-04E00944F0FE}" type="slidenum">
              <a:rPr lang="en-US" smtClean="0"/>
              <a:pPr/>
              <a:t>‹#›</a:t>
            </a:fld>
            <a:endParaRPr lang="en-US" dirty="0"/>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zh-CN" altLang="en-US" smtClean="0"/>
              <a:t>单击此处编辑母版标题样式</a:t>
            </a:r>
            <a:endParaRPr lang="en-US" dirty="0"/>
          </a:p>
        </p:txBody>
      </p:sp>
    </p:spTree>
  </p:cSld>
  <p:clrMap bg1="dk1" tx1="lt1" bg2="dk2" tx2="lt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Lst>
  <p:hf sldNum="0" hdr="0" ftr="0" dt="0"/>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p:txBody>
          <a:bodyPr/>
          <a:lstStyle/>
          <a:p>
            <a:r>
              <a:rPr kumimoji="1" lang="en-US" altLang="zh-CN" dirty="0" smtClean="0"/>
              <a:t>Islamic Republic of Iran</a:t>
            </a:r>
            <a:endParaRPr kumimoji="1" lang="zh-CN" altLang="en-US" dirty="0"/>
          </a:p>
        </p:txBody>
      </p:sp>
      <p:sp>
        <p:nvSpPr>
          <p:cNvPr id="3" name="标题 2"/>
          <p:cNvSpPr>
            <a:spLocks noGrp="1"/>
          </p:cNvSpPr>
          <p:nvPr>
            <p:ph type="title"/>
          </p:nvPr>
        </p:nvSpPr>
        <p:spPr/>
        <p:txBody>
          <a:bodyPr/>
          <a:lstStyle/>
          <a:p>
            <a:r>
              <a:rPr kumimoji="1" lang="en-US" altLang="zh-CN" dirty="0" smtClean="0"/>
              <a:t>IRAN</a:t>
            </a:r>
            <a:endParaRPr kumimoji="1" lang="zh-CN" altLang="en-US" dirty="0"/>
          </a:p>
        </p:txBody>
      </p:sp>
      <p:pic>
        <p:nvPicPr>
          <p:cNvPr id="4" name="图片 3"/>
          <p:cNvPicPr>
            <a:picLocks noChangeAspect="1"/>
          </p:cNvPicPr>
          <p:nvPr/>
        </p:nvPicPr>
        <p:blipFill>
          <a:blip r:embed="rId2">
            <a:lum bright="70000" contrast="-70000"/>
          </a:blip>
          <a:stretch>
            <a:fillRect/>
          </a:stretch>
        </p:blipFill>
        <p:spPr>
          <a:xfrm>
            <a:off x="3541889" y="183443"/>
            <a:ext cx="2074334" cy="2032847"/>
          </a:xfrm>
          <a:prstGeom prst="rect">
            <a:avLst/>
          </a:prstGeom>
        </p:spPr>
      </p:pic>
    </p:spTree>
    <p:extLst>
      <p:ext uri="{BB962C8B-B14F-4D97-AF65-F5344CB8AC3E}">
        <p14:creationId xmlns:p14="http://schemas.microsoft.com/office/powerpoint/2010/main" xmlns="" val="13864746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a:xfrm>
            <a:off x="457200" y="2020823"/>
            <a:ext cx="8229600" cy="4493529"/>
          </a:xfrm>
        </p:spPr>
        <p:txBody>
          <a:bodyPr>
            <a:normAutofit lnSpcReduction="10000"/>
          </a:bodyPr>
          <a:lstStyle/>
          <a:p>
            <a:pPr algn="l"/>
            <a:r>
              <a:rPr kumimoji="1" lang="en-US" altLang="zh-CN" dirty="0" smtClean="0"/>
              <a:t>The Supreme Court &amp; the Four-Member High Council of the Judiciary</a:t>
            </a:r>
          </a:p>
          <a:p>
            <a:pPr marL="342900" indent="-342900" algn="l">
              <a:buFont typeface="Arial"/>
              <a:buChar char="•"/>
            </a:pPr>
            <a:r>
              <a:rPr kumimoji="1" lang="en-US" altLang="zh-CN" dirty="0" smtClean="0"/>
              <a:t>Overlapping responsibilities</a:t>
            </a:r>
          </a:p>
          <a:p>
            <a:pPr marL="342900" indent="-342900" algn="l">
              <a:buFont typeface="Arial"/>
              <a:buChar char="•"/>
            </a:pPr>
            <a:r>
              <a:rPr kumimoji="1" lang="en-US" altLang="zh-CN" dirty="0" smtClean="0"/>
              <a:t>Supervises the enforcement of all laws</a:t>
            </a:r>
          </a:p>
          <a:p>
            <a:pPr marL="342900" indent="-342900" algn="l">
              <a:buFont typeface="Arial"/>
              <a:buChar char="•"/>
            </a:pPr>
            <a:r>
              <a:rPr kumimoji="1" lang="en-US" altLang="zh-CN" dirty="0" smtClean="0"/>
              <a:t>Establish judicial and legal policies together</a:t>
            </a:r>
          </a:p>
          <a:p>
            <a:pPr marL="342900" indent="-342900" algn="l">
              <a:buFont typeface="Arial"/>
              <a:buChar char="•"/>
            </a:pPr>
            <a:r>
              <a:rPr kumimoji="1" lang="en-US" altLang="zh-CN" dirty="0" smtClean="0"/>
              <a:t>Head of judiciary is a “just </a:t>
            </a:r>
            <a:r>
              <a:rPr kumimoji="1" lang="en-US" altLang="zh-CN" dirty="0" err="1" smtClean="0"/>
              <a:t>Mujtahid</a:t>
            </a:r>
            <a:r>
              <a:rPr kumimoji="1" lang="en-US" altLang="zh-CN" dirty="0" smtClean="0"/>
              <a:t>” (Islamic Scholar) appointed by the Supreme Leader</a:t>
            </a:r>
          </a:p>
          <a:p>
            <a:pPr marL="342900" indent="-342900" algn="l">
              <a:buFont typeface="Arial"/>
              <a:buChar char="•"/>
            </a:pPr>
            <a:r>
              <a:rPr kumimoji="1" lang="en-US" altLang="zh-CN" dirty="0" smtClean="0"/>
              <a:t>Serve a period of five years</a:t>
            </a:r>
          </a:p>
          <a:p>
            <a:pPr marL="342900" indent="-342900" algn="l">
              <a:buFont typeface="Arial"/>
              <a:buChar char="•"/>
            </a:pPr>
            <a:endParaRPr kumimoji="1" lang="en-US" altLang="zh-CN" dirty="0"/>
          </a:p>
          <a:p>
            <a:pPr algn="l"/>
            <a:r>
              <a:rPr kumimoji="1" lang="en-US" altLang="zh-CN" dirty="0" smtClean="0"/>
              <a:t>Lower Courts</a:t>
            </a:r>
          </a:p>
          <a:p>
            <a:pPr marL="342900" indent="-342900" algn="l">
              <a:buFont typeface="Arial"/>
              <a:buChar char="•"/>
            </a:pPr>
            <a:r>
              <a:rPr kumimoji="1" lang="en-US" altLang="zh-CN" dirty="0" smtClean="0"/>
              <a:t>Special Clerical Court: handles crimes committed by clerics</a:t>
            </a:r>
          </a:p>
          <a:p>
            <a:pPr marL="342900" indent="-342900" algn="l">
              <a:buFont typeface="Arial"/>
              <a:buChar char="•"/>
            </a:pPr>
            <a:r>
              <a:rPr kumimoji="1" lang="en-US" altLang="zh-CN" dirty="0" smtClean="0"/>
              <a:t>Revolutionary Court: national security, narcotics smuggling, acts that undermine the Islamic Republic</a:t>
            </a:r>
          </a:p>
          <a:p>
            <a:pPr marL="342900" indent="-342900" algn="l">
              <a:buFont typeface="Arial"/>
              <a:buChar char="•"/>
            </a:pPr>
            <a:r>
              <a:rPr kumimoji="1" lang="en-US" altLang="zh-CN" dirty="0" smtClean="0"/>
              <a:t>Public Court</a:t>
            </a:r>
            <a:endParaRPr kumimoji="1" lang="en-US" altLang="zh-CN" dirty="0"/>
          </a:p>
        </p:txBody>
      </p:sp>
      <p:sp>
        <p:nvSpPr>
          <p:cNvPr id="3" name="标题 2"/>
          <p:cNvSpPr>
            <a:spLocks noGrp="1"/>
          </p:cNvSpPr>
          <p:nvPr>
            <p:ph type="title"/>
          </p:nvPr>
        </p:nvSpPr>
        <p:spPr/>
        <p:txBody>
          <a:bodyPr/>
          <a:lstStyle/>
          <a:p>
            <a:r>
              <a:rPr kumimoji="1" lang="en-US" altLang="zh-CN" dirty="0" smtClean="0"/>
              <a:t>Judicial Branch</a:t>
            </a:r>
            <a:endParaRPr kumimoji="1" lang="zh-CN" altLang="en-US" dirty="0"/>
          </a:p>
        </p:txBody>
      </p:sp>
    </p:spTree>
    <p:extLst>
      <p:ext uri="{BB962C8B-B14F-4D97-AF65-F5344CB8AC3E}">
        <p14:creationId xmlns:p14="http://schemas.microsoft.com/office/powerpoint/2010/main" xmlns="" val="7423529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lstStyle/>
          <a:p>
            <a:pPr algn="l"/>
            <a:r>
              <a:rPr kumimoji="1" lang="en-US" altLang="zh-CN" dirty="0"/>
              <a:t>Assembly of </a:t>
            </a:r>
            <a:r>
              <a:rPr kumimoji="1" lang="en-US" altLang="zh-CN" dirty="0" smtClean="0"/>
              <a:t>Experts</a:t>
            </a:r>
          </a:p>
          <a:p>
            <a:pPr marL="342900" indent="-342900" algn="l">
              <a:buFont typeface="Arial"/>
              <a:buChar char="•"/>
            </a:pPr>
            <a:r>
              <a:rPr kumimoji="1" lang="en-US" altLang="zh-CN" dirty="0" smtClean="0"/>
              <a:t>Body of 86 </a:t>
            </a:r>
            <a:r>
              <a:rPr kumimoji="1" lang="en-US" altLang="zh-CN" dirty="0" err="1" smtClean="0"/>
              <a:t>Mujtahids</a:t>
            </a:r>
            <a:r>
              <a:rPr kumimoji="1" lang="en-US" altLang="zh-CN" dirty="0" smtClean="0"/>
              <a:t> (Islamic scholars)</a:t>
            </a:r>
          </a:p>
          <a:p>
            <a:pPr marL="342900" indent="-342900" algn="l">
              <a:buFont typeface="Arial"/>
              <a:buChar char="•"/>
            </a:pPr>
            <a:r>
              <a:rPr kumimoji="1" lang="en-US" altLang="zh-CN" dirty="0" smtClean="0"/>
              <a:t>Responsible for electing, supervising, and removing the Supreme Leader (if necessary)</a:t>
            </a:r>
          </a:p>
          <a:p>
            <a:pPr marL="342900" indent="-342900" algn="l">
              <a:buFont typeface="Arial"/>
              <a:buChar char="•"/>
            </a:pPr>
            <a:r>
              <a:rPr kumimoji="1" lang="en-US" altLang="zh-CN" dirty="0" smtClean="0"/>
              <a:t>Public elects from government-screened list</a:t>
            </a:r>
          </a:p>
          <a:p>
            <a:pPr marL="342900" indent="-342900" algn="l">
              <a:buFont typeface="Arial"/>
              <a:buChar char="•"/>
            </a:pPr>
            <a:r>
              <a:rPr kumimoji="1" lang="en-US" altLang="zh-CN" dirty="0" smtClean="0"/>
              <a:t>Eight-year terms</a:t>
            </a:r>
          </a:p>
          <a:p>
            <a:pPr marL="342900" indent="-342900" algn="l">
              <a:buFont typeface="Arial"/>
              <a:buChar char="•"/>
            </a:pPr>
            <a:r>
              <a:rPr kumimoji="1" lang="en-US" altLang="zh-CN" dirty="0" smtClean="0"/>
              <a:t>“Whenever the Leader becomes incapable of fulfilling his constitutional duties, or loses one of the qualifications mentioned in the Constitution, or it becomes known that he did not possess some of the qualifications initially, he will be dismissed.” (Constitution of the Islamic Republic of Iran, Article 111)</a:t>
            </a:r>
          </a:p>
          <a:p>
            <a:pPr marL="342900" indent="-342900" algn="l">
              <a:buFont typeface="Arial"/>
              <a:buChar char="•"/>
            </a:pPr>
            <a:endParaRPr kumimoji="1" lang="en-US" altLang="zh-CN" dirty="0"/>
          </a:p>
          <a:p>
            <a:pPr algn="l"/>
            <a:endParaRPr kumimoji="1" lang="zh-CN" altLang="en-US" dirty="0"/>
          </a:p>
          <a:p>
            <a:endParaRPr kumimoji="1" lang="zh-CN" altLang="en-US" dirty="0"/>
          </a:p>
        </p:txBody>
      </p:sp>
      <p:sp>
        <p:nvSpPr>
          <p:cNvPr id="3" name="标题 2"/>
          <p:cNvSpPr>
            <a:spLocks noGrp="1"/>
          </p:cNvSpPr>
          <p:nvPr>
            <p:ph type="title"/>
          </p:nvPr>
        </p:nvSpPr>
        <p:spPr/>
        <p:txBody>
          <a:bodyPr/>
          <a:lstStyle/>
          <a:p>
            <a:r>
              <a:rPr kumimoji="1" lang="en-US" altLang="zh-CN" dirty="0" smtClean="0"/>
              <a:t>Oversight Bodies</a:t>
            </a:r>
            <a:endParaRPr kumimoji="1" lang="zh-CN" altLang="en-US" dirty="0"/>
          </a:p>
        </p:txBody>
      </p:sp>
    </p:spTree>
    <p:extLst>
      <p:ext uri="{BB962C8B-B14F-4D97-AF65-F5344CB8AC3E}">
        <p14:creationId xmlns:p14="http://schemas.microsoft.com/office/powerpoint/2010/main" xmlns="" val="953850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lstStyle/>
          <a:p>
            <a:pPr algn="l"/>
            <a:r>
              <a:rPr kumimoji="1" lang="en-US" altLang="zh-CN" dirty="0"/>
              <a:t>Expediency Council/Council for the Discernment of Expediency</a:t>
            </a:r>
          </a:p>
          <a:p>
            <a:pPr marL="342900" indent="-342900" algn="l">
              <a:buFont typeface="Arial"/>
              <a:buChar char="•"/>
            </a:pPr>
            <a:r>
              <a:rPr kumimoji="1" lang="en-US" altLang="zh-CN" dirty="0"/>
              <a:t>Exerts supervisory authority over the three </a:t>
            </a:r>
            <a:r>
              <a:rPr kumimoji="1" lang="en-US" altLang="zh-CN" dirty="0" smtClean="0"/>
              <a:t>branches</a:t>
            </a:r>
          </a:p>
          <a:p>
            <a:pPr marL="342900" indent="-342900" algn="l">
              <a:buFont typeface="Arial"/>
              <a:buChar char="•"/>
            </a:pPr>
            <a:r>
              <a:rPr kumimoji="1" lang="en-US" altLang="zh-CN" dirty="0" smtClean="0"/>
              <a:t>Advisory role to the Supreme Leader</a:t>
            </a:r>
            <a:endParaRPr kumimoji="1" lang="en-US" altLang="zh-CN" dirty="0"/>
          </a:p>
          <a:p>
            <a:pPr marL="342900" indent="-342900" algn="l">
              <a:buFont typeface="Arial"/>
              <a:buChar char="•"/>
            </a:pPr>
            <a:r>
              <a:rPr kumimoji="1" lang="en-US" altLang="zh-CN" dirty="0"/>
              <a:t>Resolves legislative </a:t>
            </a:r>
            <a:r>
              <a:rPr kumimoji="1" lang="en-US" altLang="zh-CN" dirty="0" smtClean="0"/>
              <a:t>issues between the the Consultative Assembly (Parliament) and the Council of Guardians</a:t>
            </a:r>
            <a:endParaRPr kumimoji="1" lang="en-US" altLang="zh-CN" dirty="0"/>
          </a:p>
          <a:p>
            <a:pPr marL="342900" indent="-342900" algn="l">
              <a:buFont typeface="Arial"/>
              <a:buChar char="•"/>
            </a:pPr>
            <a:r>
              <a:rPr kumimoji="1" lang="en-US" altLang="zh-CN" dirty="0"/>
              <a:t>Since 1989 – advise national religious leaders on matters of national policy</a:t>
            </a:r>
          </a:p>
          <a:p>
            <a:pPr marL="342900" indent="-342900" algn="l">
              <a:buFont typeface="Arial"/>
              <a:buChar char="•"/>
            </a:pPr>
            <a:r>
              <a:rPr kumimoji="1" lang="en-US" altLang="zh-CN" dirty="0"/>
              <a:t>Since 2005 – act as supervisory body for the government</a:t>
            </a:r>
          </a:p>
          <a:p>
            <a:endParaRPr kumimoji="1" lang="zh-CN" altLang="en-US" dirty="0"/>
          </a:p>
        </p:txBody>
      </p:sp>
      <p:sp>
        <p:nvSpPr>
          <p:cNvPr id="3" name="标题 2"/>
          <p:cNvSpPr>
            <a:spLocks noGrp="1"/>
          </p:cNvSpPr>
          <p:nvPr>
            <p:ph type="title"/>
          </p:nvPr>
        </p:nvSpPr>
        <p:spPr/>
        <p:txBody>
          <a:bodyPr/>
          <a:lstStyle/>
          <a:p>
            <a:r>
              <a:rPr kumimoji="1" lang="en-US" altLang="zh-CN" dirty="0" smtClean="0"/>
              <a:t>Oversight Bodies</a:t>
            </a:r>
            <a:endParaRPr kumimoji="1" lang="zh-CN" altLang="en-US" dirty="0"/>
          </a:p>
        </p:txBody>
      </p:sp>
    </p:spTree>
    <p:extLst>
      <p:ext uri="{BB962C8B-B14F-4D97-AF65-F5344CB8AC3E}">
        <p14:creationId xmlns:p14="http://schemas.microsoft.com/office/powerpoint/2010/main" xmlns="" val="2644036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lstStyle/>
          <a:p>
            <a:pPr algn="l"/>
            <a:r>
              <a:rPr kumimoji="1" lang="en-US" altLang="zh-CN" dirty="0"/>
              <a:t>Council of Guardians of the </a:t>
            </a:r>
            <a:r>
              <a:rPr kumimoji="1" lang="en-US" altLang="zh-CN" dirty="0" smtClean="0"/>
              <a:t>Constitution/Guardian Council</a:t>
            </a:r>
          </a:p>
          <a:p>
            <a:pPr marL="342900" indent="-342900" algn="l">
              <a:buFont typeface="Arial"/>
              <a:buChar char="•"/>
            </a:pPr>
            <a:r>
              <a:rPr kumimoji="1" lang="en-US" altLang="zh-CN" dirty="0" smtClean="0"/>
              <a:t>12 members: 6 Islamic </a:t>
            </a:r>
            <a:r>
              <a:rPr kumimoji="1" lang="en-US" altLang="zh-CN" dirty="0" err="1" smtClean="0"/>
              <a:t>faqihs</a:t>
            </a:r>
            <a:r>
              <a:rPr kumimoji="1" lang="en-US" altLang="zh-CN" dirty="0" smtClean="0"/>
              <a:t> (law experts) appointed by the Supreme Leader and 6 jurists appointed by Parliament</a:t>
            </a:r>
          </a:p>
          <a:p>
            <a:pPr marL="342900" indent="-342900" algn="l">
              <a:buFont typeface="Arial"/>
              <a:buChar char="•"/>
            </a:pPr>
            <a:r>
              <a:rPr kumimoji="1" lang="en-US" altLang="zh-CN" dirty="0" smtClean="0"/>
              <a:t>Determines </a:t>
            </a:r>
            <a:r>
              <a:rPr kumimoji="1" lang="en-US" altLang="zh-CN" dirty="0"/>
              <a:t>whether proposed legislation is constitutional and faithful to Islamic law</a:t>
            </a:r>
          </a:p>
          <a:p>
            <a:pPr marL="342900" indent="-342900" algn="l">
              <a:buFont typeface="Arial"/>
              <a:buChar char="•"/>
            </a:pPr>
            <a:r>
              <a:rPr kumimoji="1" lang="en-US" altLang="zh-CN" dirty="0"/>
              <a:t>Makes careful and critical examination of candidates in popular elections for suitability</a:t>
            </a:r>
          </a:p>
          <a:p>
            <a:pPr marL="342900" indent="-342900" algn="l">
              <a:buFont typeface="Arial"/>
              <a:buChar char="•"/>
            </a:pPr>
            <a:r>
              <a:rPr kumimoji="1" lang="en-US" altLang="zh-CN" dirty="0"/>
              <a:t>Supervises national elections</a:t>
            </a:r>
          </a:p>
          <a:p>
            <a:endParaRPr kumimoji="1" lang="zh-CN" altLang="en-US" dirty="0"/>
          </a:p>
        </p:txBody>
      </p:sp>
      <p:sp>
        <p:nvSpPr>
          <p:cNvPr id="3" name="标题 2"/>
          <p:cNvSpPr>
            <a:spLocks noGrp="1"/>
          </p:cNvSpPr>
          <p:nvPr>
            <p:ph type="title"/>
          </p:nvPr>
        </p:nvSpPr>
        <p:spPr/>
        <p:txBody>
          <a:bodyPr/>
          <a:lstStyle/>
          <a:p>
            <a:r>
              <a:rPr kumimoji="1" lang="en-US" altLang="zh-CN" dirty="0" smtClean="0"/>
              <a:t>Oversight Bodies</a:t>
            </a:r>
            <a:endParaRPr kumimoji="1" lang="zh-CN" altLang="en-US" dirty="0"/>
          </a:p>
        </p:txBody>
      </p:sp>
    </p:spTree>
    <p:extLst>
      <p:ext uri="{BB962C8B-B14F-4D97-AF65-F5344CB8AC3E}">
        <p14:creationId xmlns:p14="http://schemas.microsoft.com/office/powerpoint/2010/main" xmlns="" val="37622370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a:xfrm>
            <a:off x="457200" y="2020824"/>
            <a:ext cx="8229600" cy="4492462"/>
          </a:xfrm>
        </p:spPr>
        <p:txBody>
          <a:bodyPr>
            <a:normAutofit fontScale="92500"/>
          </a:bodyPr>
          <a:lstStyle/>
          <a:p>
            <a:pPr algn="l"/>
            <a:r>
              <a:rPr kumimoji="1" lang="en-US" altLang="zh-CN" dirty="0" smtClean="0"/>
              <a:t>Conservatives Alliance </a:t>
            </a:r>
          </a:p>
          <a:p>
            <a:pPr marL="342900" indent="-342900" algn="l">
              <a:buFont typeface="Arial"/>
              <a:buChar char="•"/>
            </a:pPr>
            <a:r>
              <a:rPr kumimoji="1" lang="en-US" altLang="zh-CN" dirty="0"/>
              <a:t>e</a:t>
            </a:r>
            <a:r>
              <a:rPr kumimoji="1" lang="en-US" altLang="zh-CN" dirty="0" smtClean="0"/>
              <a:t>xtremist &amp; ultra-religious right-wing parties</a:t>
            </a:r>
          </a:p>
          <a:p>
            <a:pPr marL="342900" lvl="1" indent="-342900" algn="l">
              <a:buFont typeface="Arial"/>
              <a:buChar char="•"/>
            </a:pPr>
            <a:r>
              <a:rPr kumimoji="1" lang="en-US" altLang="zh-CN" dirty="0" smtClean="0"/>
              <a:t>Combatant Clergy Association (Supreme Leader, head of Judiciary)</a:t>
            </a:r>
          </a:p>
          <a:p>
            <a:pPr marL="342900" lvl="1" indent="-342900" algn="l">
              <a:buFont typeface="Arial"/>
              <a:buChar char="•"/>
            </a:pPr>
            <a:r>
              <a:rPr kumimoji="1" lang="en-US" altLang="zh-CN" dirty="0" smtClean="0"/>
              <a:t>Alliance of Builders (President)</a:t>
            </a:r>
          </a:p>
          <a:p>
            <a:pPr marL="342900" lvl="1" indent="-342900" algn="l">
              <a:buFont typeface="Arial"/>
              <a:buChar char="•"/>
            </a:pPr>
            <a:r>
              <a:rPr kumimoji="1" lang="en-US" altLang="zh-CN" dirty="0" smtClean="0"/>
              <a:t>Islamic Society of Engineers (Speaker of Parliament)</a:t>
            </a:r>
            <a:endParaRPr kumimoji="1" lang="en-US" altLang="zh-CN" dirty="0"/>
          </a:p>
          <a:p>
            <a:pPr algn="l"/>
            <a:endParaRPr kumimoji="1" lang="en-US" altLang="zh-CN" dirty="0"/>
          </a:p>
          <a:p>
            <a:pPr algn="l"/>
            <a:r>
              <a:rPr kumimoji="1" lang="en-US" altLang="zh-CN" dirty="0" smtClean="0"/>
              <a:t>Reformists Coalition</a:t>
            </a:r>
          </a:p>
          <a:p>
            <a:pPr marL="342900" indent="-342900" algn="l">
              <a:buFont typeface="Arial"/>
              <a:buChar char="•"/>
            </a:pPr>
            <a:r>
              <a:rPr kumimoji="1" lang="en-US" altLang="zh-CN" dirty="0" smtClean="0"/>
              <a:t>Moderate religious right-wing parties</a:t>
            </a:r>
          </a:p>
          <a:p>
            <a:pPr marL="342900" lvl="1" indent="-342900" algn="l">
              <a:buFont typeface="Arial"/>
              <a:buChar char="•"/>
            </a:pPr>
            <a:r>
              <a:rPr kumimoji="1" lang="en-US" altLang="zh-CN" dirty="0" smtClean="0"/>
              <a:t>Executives of Construction Party (Chairman of the Expediency Discernment Council and Chairman of the Assembly of Experts)</a:t>
            </a:r>
          </a:p>
          <a:p>
            <a:pPr algn="l"/>
            <a:endParaRPr kumimoji="1" lang="en-US" altLang="zh-CN" dirty="0"/>
          </a:p>
          <a:p>
            <a:pPr algn="l"/>
            <a:r>
              <a:rPr kumimoji="1" lang="en-US" altLang="zh-CN" dirty="0" smtClean="0"/>
              <a:t>2011 – only the Conservatives parties can carry out political and cultural activities</a:t>
            </a:r>
            <a:endParaRPr kumimoji="1" lang="zh-CN" altLang="en-US" dirty="0"/>
          </a:p>
        </p:txBody>
      </p:sp>
      <p:sp>
        <p:nvSpPr>
          <p:cNvPr id="3" name="标题 2"/>
          <p:cNvSpPr>
            <a:spLocks noGrp="1"/>
          </p:cNvSpPr>
          <p:nvPr>
            <p:ph type="title"/>
          </p:nvPr>
        </p:nvSpPr>
        <p:spPr/>
        <p:txBody>
          <a:bodyPr/>
          <a:lstStyle/>
          <a:p>
            <a:r>
              <a:rPr kumimoji="1" lang="en-US" altLang="zh-CN" dirty="0" smtClean="0"/>
              <a:t>Political Parties</a:t>
            </a:r>
            <a:endParaRPr kumimoji="1" lang="zh-CN" altLang="en-US" dirty="0"/>
          </a:p>
        </p:txBody>
      </p:sp>
    </p:spTree>
    <p:extLst>
      <p:ext uri="{BB962C8B-B14F-4D97-AF65-F5344CB8AC3E}">
        <p14:creationId xmlns:p14="http://schemas.microsoft.com/office/powerpoint/2010/main" xmlns="" val="3278691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Autofit/>
          </a:bodyPr>
          <a:lstStyle/>
          <a:p>
            <a:pPr algn="l"/>
            <a:r>
              <a:rPr lang="en-US" altLang="zh-CN" sz="1900" dirty="0" smtClean="0">
                <a:solidFill>
                  <a:srgbClr val="FFFFFF"/>
                </a:solidFill>
              </a:rPr>
              <a:t>Transition </a:t>
            </a:r>
            <a:r>
              <a:rPr lang="en-US" altLang="zh-CN" sz="1900" dirty="0">
                <a:solidFill>
                  <a:srgbClr val="FFFFFF"/>
                </a:solidFill>
              </a:rPr>
              <a:t>Economy: changing from a centrally planned to a free </a:t>
            </a:r>
            <a:r>
              <a:rPr lang="en-US" altLang="zh-CN" sz="1900" dirty="0" smtClean="0">
                <a:solidFill>
                  <a:srgbClr val="FFFFFF"/>
                </a:solidFill>
              </a:rPr>
              <a:t>market</a:t>
            </a:r>
            <a:endParaRPr lang="en-US" altLang="zh-CN" sz="1900" dirty="0">
              <a:solidFill>
                <a:srgbClr val="FFFFFF"/>
              </a:solidFill>
            </a:endParaRPr>
          </a:p>
          <a:p>
            <a:pPr marL="342900" indent="-342900" algn="l">
              <a:buFont typeface="Arial"/>
              <a:buChar char="•"/>
            </a:pPr>
            <a:r>
              <a:rPr lang="en-US" altLang="zh-CN" sz="1900" dirty="0">
                <a:solidFill>
                  <a:srgbClr val="FFFFFF"/>
                </a:solidFill>
              </a:rPr>
              <a:t>Purchasing Power Parity: 18th…predicted to be 12th in 2015</a:t>
            </a:r>
          </a:p>
          <a:p>
            <a:pPr algn="l"/>
            <a:endParaRPr lang="en-US" altLang="zh-CN" sz="1900" dirty="0">
              <a:solidFill>
                <a:srgbClr val="FFFFFF"/>
              </a:solidFill>
            </a:endParaRPr>
          </a:p>
          <a:p>
            <a:pPr marL="342900" indent="-342900" algn="l">
              <a:buFont typeface="Arial"/>
              <a:buChar char="•"/>
            </a:pPr>
            <a:r>
              <a:rPr lang="en-US" altLang="zh-CN" sz="1900" dirty="0">
                <a:solidFill>
                  <a:srgbClr val="FFFFFF"/>
                </a:solidFill>
              </a:rPr>
              <a:t>more than 30% of central government spending has religious foundations</a:t>
            </a:r>
          </a:p>
          <a:p>
            <a:pPr algn="l"/>
            <a:endParaRPr lang="en-US" altLang="zh-CN" sz="1900" dirty="0">
              <a:solidFill>
                <a:srgbClr val="FFFFFF"/>
              </a:solidFill>
            </a:endParaRPr>
          </a:p>
          <a:p>
            <a:pPr marL="342900" indent="-342900" algn="l">
              <a:buFont typeface="Arial"/>
              <a:buChar char="•"/>
            </a:pPr>
            <a:r>
              <a:rPr lang="en-US" altLang="zh-CN" sz="1900" dirty="0">
                <a:solidFill>
                  <a:srgbClr val="FFFFFF"/>
                </a:solidFill>
              </a:rPr>
              <a:t>sanctions because of nuclear program</a:t>
            </a:r>
          </a:p>
          <a:p>
            <a:pPr algn="l"/>
            <a:endParaRPr lang="en-US" altLang="zh-CN" sz="1900" dirty="0">
              <a:solidFill>
                <a:srgbClr val="FFFFFF"/>
              </a:solidFill>
            </a:endParaRPr>
          </a:p>
          <a:p>
            <a:pPr marL="342900" indent="-342900" algn="l">
              <a:buFont typeface="Arial"/>
              <a:buChar char="•"/>
            </a:pPr>
            <a:r>
              <a:rPr lang="en-US" altLang="zh-CN" sz="1900" dirty="0">
                <a:solidFill>
                  <a:srgbClr val="FFFFFF"/>
                </a:solidFill>
              </a:rPr>
              <a:t>most export: oil &amp; </a:t>
            </a:r>
            <a:r>
              <a:rPr lang="en-US" altLang="zh-CN" sz="1900" dirty="0" smtClean="0">
                <a:solidFill>
                  <a:srgbClr val="FFFFFF"/>
                </a:solidFill>
              </a:rPr>
              <a:t>gas</a:t>
            </a:r>
            <a:endParaRPr lang="en-US" altLang="zh-CN" sz="1900" dirty="0">
              <a:solidFill>
                <a:srgbClr val="FFFFFF"/>
              </a:solidFill>
              <a:latin typeface="STHeitiSC-Light"/>
            </a:endParaRPr>
          </a:p>
        </p:txBody>
      </p:sp>
      <p:sp>
        <p:nvSpPr>
          <p:cNvPr id="3" name="标题 2"/>
          <p:cNvSpPr>
            <a:spLocks noGrp="1"/>
          </p:cNvSpPr>
          <p:nvPr>
            <p:ph type="title"/>
          </p:nvPr>
        </p:nvSpPr>
        <p:spPr/>
        <p:txBody>
          <a:bodyPr/>
          <a:lstStyle/>
          <a:p>
            <a:r>
              <a:rPr kumimoji="1" lang="en-US" altLang="zh-CN" dirty="0" smtClean="0"/>
              <a:t>Economy</a:t>
            </a:r>
            <a:endParaRPr kumimoji="1" lang="zh-CN" altLang="en-US" dirty="0"/>
          </a:p>
        </p:txBody>
      </p:sp>
    </p:spTree>
    <p:extLst>
      <p:ext uri="{BB962C8B-B14F-4D97-AF65-F5344CB8AC3E}">
        <p14:creationId xmlns:p14="http://schemas.microsoft.com/office/powerpoint/2010/main" xmlns="" val="55099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lstStyle/>
          <a:p>
            <a:pPr marL="342900" indent="-342900" algn="l">
              <a:buFont typeface="Arial"/>
              <a:buChar char="•"/>
            </a:pPr>
            <a:r>
              <a:rPr kumimoji="1" lang="en-US" altLang="zh-CN" dirty="0" smtClean="0"/>
              <a:t>Combination of religion and politics </a:t>
            </a:r>
          </a:p>
          <a:p>
            <a:pPr marL="342900" lvl="1" indent="-342900" algn="l">
              <a:buFont typeface="Arial"/>
              <a:buChar char="•"/>
            </a:pPr>
            <a:r>
              <a:rPr kumimoji="1" lang="en-US" altLang="zh-CN" dirty="0" smtClean="0"/>
              <a:t>98% of Iranians are Islamic</a:t>
            </a:r>
          </a:p>
          <a:p>
            <a:pPr marL="342900" lvl="1" indent="-342900" algn="l">
              <a:buFont typeface="Arial"/>
              <a:buChar char="•"/>
            </a:pPr>
            <a:r>
              <a:rPr kumimoji="1" lang="en-US" altLang="zh-CN" dirty="0" smtClean="0"/>
              <a:t>2% are other with a majority being Christians, Jews, and Zoroastrians (religion of Iran before Islam was introduced), they are recognized and protected by the government</a:t>
            </a:r>
          </a:p>
          <a:p>
            <a:pPr marL="342900" indent="-342900" algn="l">
              <a:buFont typeface="Arial"/>
              <a:buChar char="•"/>
            </a:pPr>
            <a:r>
              <a:rPr kumimoji="1" lang="en-US" altLang="zh-CN" dirty="0" smtClean="0"/>
              <a:t>Changed system in 1979 from monarchy to republic</a:t>
            </a:r>
          </a:p>
          <a:p>
            <a:pPr marL="342900" lvl="1" indent="-342900" algn="l">
              <a:buFont typeface="Arial"/>
              <a:buChar char="•"/>
            </a:pPr>
            <a:r>
              <a:rPr kumimoji="1" lang="en-US" altLang="zh-CN" dirty="0" smtClean="0"/>
              <a:t>Working on democratic government</a:t>
            </a:r>
          </a:p>
          <a:p>
            <a:pPr marL="342900" lvl="1" indent="-342900" algn="l">
              <a:buFont typeface="Arial"/>
              <a:buChar char="•"/>
            </a:pPr>
            <a:r>
              <a:rPr kumimoji="1" lang="en-US" altLang="zh-CN" dirty="0" smtClean="0"/>
              <a:t>Separation of Powers</a:t>
            </a:r>
          </a:p>
          <a:p>
            <a:pPr marL="342900" indent="-342900" algn="l">
              <a:buFont typeface="Arial"/>
              <a:buChar char="•"/>
            </a:pPr>
            <a:r>
              <a:rPr kumimoji="1" lang="en-US" altLang="zh-CN" dirty="0" smtClean="0"/>
              <a:t>Increase in women rights</a:t>
            </a:r>
          </a:p>
          <a:p>
            <a:pPr marL="342900" lvl="1" indent="-342900" algn="l">
              <a:buFont typeface="Arial"/>
              <a:buChar char="•"/>
            </a:pPr>
            <a:r>
              <a:rPr kumimoji="1" lang="en-US" altLang="zh-CN" dirty="0" smtClean="0"/>
              <a:t>Female Parliament members</a:t>
            </a:r>
            <a:endParaRPr kumimoji="1" lang="en-US" altLang="zh-CN" dirty="0"/>
          </a:p>
        </p:txBody>
      </p:sp>
      <p:sp>
        <p:nvSpPr>
          <p:cNvPr id="3" name="标题 2"/>
          <p:cNvSpPr>
            <a:spLocks noGrp="1"/>
          </p:cNvSpPr>
          <p:nvPr>
            <p:ph type="title"/>
          </p:nvPr>
        </p:nvSpPr>
        <p:spPr/>
        <p:txBody>
          <a:bodyPr/>
          <a:lstStyle/>
          <a:p>
            <a:r>
              <a:rPr kumimoji="1" lang="en-US" altLang="zh-CN" dirty="0" smtClean="0"/>
              <a:t>Strengths</a:t>
            </a:r>
            <a:endParaRPr kumimoji="1" lang="zh-CN" altLang="en-US" dirty="0"/>
          </a:p>
        </p:txBody>
      </p:sp>
    </p:spTree>
    <p:extLst>
      <p:ext uri="{BB962C8B-B14F-4D97-AF65-F5344CB8AC3E}">
        <p14:creationId xmlns:p14="http://schemas.microsoft.com/office/powerpoint/2010/main" xmlns="" val="8775486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lstStyle/>
          <a:p>
            <a:pPr marL="342900" indent="-342900" algn="l">
              <a:buFont typeface="Arial"/>
              <a:buChar char="•"/>
            </a:pPr>
            <a:r>
              <a:rPr kumimoji="1" lang="en-US" altLang="zh-CN" dirty="0" smtClean="0"/>
              <a:t>Limited Media control</a:t>
            </a:r>
          </a:p>
          <a:p>
            <a:pPr marL="342900" indent="-342900" algn="l">
              <a:buFont typeface="Arial"/>
              <a:buChar char="•"/>
            </a:pPr>
            <a:r>
              <a:rPr kumimoji="1" lang="en-US" altLang="zh-CN" dirty="0" smtClean="0"/>
              <a:t>“Eye for an Eye” </a:t>
            </a:r>
            <a:endParaRPr kumimoji="1" lang="en-US" altLang="zh-CN" dirty="0"/>
          </a:p>
          <a:p>
            <a:pPr marL="342900" indent="-342900" algn="l">
              <a:buFont typeface="Arial"/>
              <a:buChar char="•"/>
            </a:pPr>
            <a:r>
              <a:rPr kumimoji="1" lang="en-US" altLang="zh-CN" dirty="0" smtClean="0"/>
              <a:t>Political Instability</a:t>
            </a:r>
          </a:p>
          <a:p>
            <a:pPr marL="342900" lvl="1" indent="-342900" algn="l">
              <a:buFont typeface="Arial"/>
              <a:buChar char="•"/>
            </a:pPr>
            <a:r>
              <a:rPr kumimoji="1" lang="en-US" altLang="zh-CN" dirty="0" smtClean="0"/>
              <a:t>2009 – supporters of the non-elected president candidate questioned the validity of the election and suspected fraud &amp; corruption</a:t>
            </a:r>
          </a:p>
          <a:p>
            <a:pPr marL="342900" lvl="1" indent="-342900" algn="l">
              <a:buFont typeface="Arial"/>
              <a:buChar char="•"/>
            </a:pPr>
            <a:r>
              <a:rPr kumimoji="1" lang="en-US" altLang="zh-CN" dirty="0" smtClean="0"/>
              <a:t>Fierce competition (63% vs. 33%) </a:t>
            </a:r>
          </a:p>
          <a:p>
            <a:pPr marL="342900" indent="-342900" algn="l">
              <a:buFont typeface="Arial"/>
              <a:buChar char="•"/>
            </a:pPr>
            <a:endParaRPr kumimoji="1" lang="zh-CN" altLang="en-US" dirty="0"/>
          </a:p>
        </p:txBody>
      </p:sp>
      <p:sp>
        <p:nvSpPr>
          <p:cNvPr id="3" name="标题 2"/>
          <p:cNvSpPr>
            <a:spLocks noGrp="1"/>
          </p:cNvSpPr>
          <p:nvPr>
            <p:ph type="title"/>
          </p:nvPr>
        </p:nvSpPr>
        <p:spPr/>
        <p:txBody>
          <a:bodyPr/>
          <a:lstStyle/>
          <a:p>
            <a:r>
              <a:rPr kumimoji="1" lang="en-US" altLang="zh-CN" dirty="0" smtClean="0"/>
              <a:t>Weaknesses</a:t>
            </a:r>
            <a:endParaRPr kumimoji="1" lang="zh-CN" altLang="en-US" dirty="0"/>
          </a:p>
        </p:txBody>
      </p:sp>
    </p:spTree>
    <p:extLst>
      <p:ext uri="{BB962C8B-B14F-4D97-AF65-F5344CB8AC3E}">
        <p14:creationId xmlns:p14="http://schemas.microsoft.com/office/powerpoint/2010/main" xmlns="" val="39610567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kumimoji="1" lang="en-US" altLang="zh-CN" dirty="0" smtClean="0"/>
              <a:t>Conclusion</a:t>
            </a:r>
            <a:endParaRPr kumimoji="1" lang="zh-CN" altLang="en-US" dirty="0"/>
          </a:p>
        </p:txBody>
      </p:sp>
      <p:pic>
        <p:nvPicPr>
          <p:cNvPr id="4" name="内容占位符 3"/>
          <p:cNvPicPr>
            <a:picLocks noChangeAspect="1"/>
          </p:cNvPicPr>
          <p:nvPr/>
        </p:nvPicPr>
        <p:blipFill>
          <a:blip r:embed="rId2"/>
          <a:srcRect t="2750" b="2750"/>
          <a:stretch>
            <a:fillRect/>
          </a:stretch>
        </p:blipFill>
        <p:spPr>
          <a:xfrm>
            <a:off x="0" y="2020680"/>
            <a:ext cx="9133846" cy="4522945"/>
          </a:xfrm>
          <a:prstGeom prst="rect">
            <a:avLst/>
          </a:prstGeom>
        </p:spPr>
      </p:pic>
    </p:spTree>
    <p:extLst>
      <p:ext uri="{BB962C8B-B14F-4D97-AF65-F5344CB8AC3E}">
        <p14:creationId xmlns:p14="http://schemas.microsoft.com/office/powerpoint/2010/main" xmlns="" val="2361254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4014639" y="1530970"/>
            <a:ext cx="4915996" cy="4915996"/>
          </a:xfrm>
          <a:prstGeom prst="rect">
            <a:avLst/>
          </a:prstGeom>
        </p:spPr>
      </p:pic>
      <p:pic>
        <p:nvPicPr>
          <p:cNvPr id="5" name="图片 4"/>
          <p:cNvPicPr>
            <a:picLocks noChangeAspect="1"/>
          </p:cNvPicPr>
          <p:nvPr/>
        </p:nvPicPr>
        <p:blipFill>
          <a:blip r:embed="rId3"/>
          <a:stretch>
            <a:fillRect/>
          </a:stretch>
        </p:blipFill>
        <p:spPr>
          <a:xfrm>
            <a:off x="423317" y="2922581"/>
            <a:ext cx="3299487" cy="1884832"/>
          </a:xfrm>
          <a:prstGeom prst="rect">
            <a:avLst/>
          </a:prstGeom>
        </p:spPr>
      </p:pic>
    </p:spTree>
    <p:extLst>
      <p:ext uri="{BB962C8B-B14F-4D97-AF65-F5344CB8AC3E}">
        <p14:creationId xmlns:p14="http://schemas.microsoft.com/office/powerpoint/2010/main" xmlns="" val="9587326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lstStyle/>
          <a:p>
            <a:pPr algn="l"/>
            <a:r>
              <a:rPr kumimoji="1" lang="en-US" altLang="zh-CN" dirty="0" smtClean="0"/>
              <a:t>Theocratic </a:t>
            </a:r>
          </a:p>
          <a:p>
            <a:pPr marL="342900" indent="-342900" algn="l">
              <a:buFont typeface="Arial"/>
              <a:buChar char="•"/>
            </a:pPr>
            <a:r>
              <a:rPr kumimoji="1" lang="en-US" altLang="zh-CN" dirty="0" smtClean="0"/>
              <a:t>a system of government in which priests rule in the name of God or a god</a:t>
            </a:r>
          </a:p>
          <a:p>
            <a:pPr algn="l"/>
            <a:endParaRPr kumimoji="1" lang="en-US" altLang="zh-CN" dirty="0" smtClean="0"/>
          </a:p>
          <a:p>
            <a:pPr algn="l"/>
            <a:r>
              <a:rPr kumimoji="1" lang="en-US" altLang="zh-CN" dirty="0" smtClean="0"/>
              <a:t>Republic</a:t>
            </a:r>
          </a:p>
          <a:p>
            <a:pPr marL="342900" indent="-342900" algn="l">
              <a:buFont typeface="Arial"/>
              <a:buChar char="•"/>
            </a:pPr>
            <a:r>
              <a:rPr kumimoji="1" lang="en-US" altLang="zh-CN" dirty="0"/>
              <a:t>s</a:t>
            </a:r>
            <a:r>
              <a:rPr kumimoji="1" lang="en-US" altLang="zh-CN" dirty="0" smtClean="0"/>
              <a:t>upreme power is held by the people through elected representatives</a:t>
            </a:r>
          </a:p>
          <a:p>
            <a:pPr marL="342900" indent="-342900" algn="l">
              <a:buFont typeface="Arial"/>
              <a:buChar char="•"/>
            </a:pPr>
            <a:r>
              <a:rPr kumimoji="1" lang="en-US" altLang="zh-CN" dirty="0" smtClean="0"/>
              <a:t>elected or nominated president rather than a monarchy</a:t>
            </a:r>
            <a:endParaRPr kumimoji="1" lang="zh-CN" altLang="en-US" dirty="0"/>
          </a:p>
        </p:txBody>
      </p:sp>
      <p:sp>
        <p:nvSpPr>
          <p:cNvPr id="3" name="标题 2"/>
          <p:cNvSpPr>
            <a:spLocks noGrp="1"/>
          </p:cNvSpPr>
          <p:nvPr>
            <p:ph type="title"/>
          </p:nvPr>
        </p:nvSpPr>
        <p:spPr/>
        <p:txBody>
          <a:bodyPr/>
          <a:lstStyle/>
          <a:p>
            <a:r>
              <a:rPr kumimoji="1" lang="en-US" altLang="zh-CN" dirty="0" smtClean="0"/>
              <a:t>Theocratic Republic</a:t>
            </a:r>
            <a:endParaRPr kumimoji="1" lang="zh-CN" altLang="en-US" dirty="0"/>
          </a:p>
        </p:txBody>
      </p:sp>
    </p:spTree>
    <p:extLst>
      <p:ext uri="{BB962C8B-B14F-4D97-AF65-F5344CB8AC3E}">
        <p14:creationId xmlns:p14="http://schemas.microsoft.com/office/powerpoint/2010/main" xmlns="" val="1194055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lstStyle/>
          <a:p>
            <a:pPr marL="342900" indent="-342900" algn="l">
              <a:buFont typeface="Arial"/>
              <a:buChar char="•"/>
            </a:pPr>
            <a:r>
              <a:rPr kumimoji="1" lang="en-US" altLang="zh-CN" dirty="0" smtClean="0"/>
              <a:t>Made in 1979 after monarchy was overthrown by a revolution</a:t>
            </a:r>
          </a:p>
          <a:p>
            <a:pPr algn="l"/>
            <a:endParaRPr kumimoji="1" lang="en-US" altLang="zh-CN" dirty="0" smtClean="0"/>
          </a:p>
          <a:p>
            <a:pPr marL="342900" indent="-342900" algn="l">
              <a:buFont typeface="Arial"/>
              <a:buChar char="•"/>
            </a:pPr>
            <a:r>
              <a:rPr kumimoji="1" lang="en-US" altLang="zh-CN" dirty="0" smtClean="0"/>
              <a:t>Amended in 1989</a:t>
            </a:r>
          </a:p>
          <a:p>
            <a:pPr marL="342900" lvl="1" indent="-342900" algn="l">
              <a:buFont typeface="Arial"/>
              <a:buChar char="•"/>
            </a:pPr>
            <a:r>
              <a:rPr kumimoji="1" lang="en-US" altLang="zh-CN" dirty="0" smtClean="0"/>
              <a:t>Expanded powers of the presidency</a:t>
            </a:r>
          </a:p>
          <a:p>
            <a:pPr marL="342900" lvl="1" indent="-342900" algn="l">
              <a:buFont typeface="Arial"/>
              <a:buChar char="•"/>
            </a:pPr>
            <a:r>
              <a:rPr kumimoji="1" lang="en-US" altLang="zh-CN" dirty="0" smtClean="0"/>
              <a:t>Eliminated the Prime Minister and created the Vice President</a:t>
            </a:r>
            <a:endParaRPr kumimoji="1" lang="en-US" altLang="zh-CN" dirty="0"/>
          </a:p>
        </p:txBody>
      </p:sp>
      <p:sp>
        <p:nvSpPr>
          <p:cNvPr id="3" name="标题 2"/>
          <p:cNvSpPr>
            <a:spLocks noGrp="1"/>
          </p:cNvSpPr>
          <p:nvPr>
            <p:ph type="title"/>
          </p:nvPr>
        </p:nvSpPr>
        <p:spPr/>
        <p:txBody>
          <a:bodyPr/>
          <a:lstStyle/>
          <a:p>
            <a:r>
              <a:rPr kumimoji="1" lang="en-US" altLang="zh-CN" dirty="0" smtClean="0"/>
              <a:t>Iranian Constitution</a:t>
            </a:r>
            <a:endParaRPr kumimoji="1" lang="zh-CN" altLang="en-US" dirty="0"/>
          </a:p>
        </p:txBody>
      </p:sp>
    </p:spTree>
    <p:extLst>
      <p:ext uri="{BB962C8B-B14F-4D97-AF65-F5344CB8AC3E}">
        <p14:creationId xmlns:p14="http://schemas.microsoft.com/office/powerpoint/2010/main" xmlns="" val="39846153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rmAutofit/>
          </a:bodyPr>
          <a:lstStyle/>
          <a:p>
            <a:pPr algn="l"/>
            <a:r>
              <a:rPr kumimoji="1" lang="en-US" altLang="zh-CN" dirty="0" smtClean="0"/>
              <a:t>Chief of State – Supreme Leader</a:t>
            </a:r>
          </a:p>
          <a:p>
            <a:pPr marL="342900" indent="-342900" algn="l">
              <a:buFont typeface="Arial"/>
              <a:buChar char="•"/>
            </a:pPr>
            <a:r>
              <a:rPr kumimoji="1" lang="en-US" altLang="zh-CN" dirty="0" smtClean="0"/>
              <a:t>Leader of the Revolution</a:t>
            </a:r>
          </a:p>
          <a:p>
            <a:pPr marL="342900" indent="-342900" algn="l">
              <a:buFont typeface="Arial"/>
              <a:buChar char="•"/>
            </a:pPr>
            <a:r>
              <a:rPr kumimoji="1" lang="en-US" altLang="zh-CN" dirty="0" err="1" smtClean="0"/>
              <a:t>Ruhollah</a:t>
            </a:r>
            <a:r>
              <a:rPr kumimoji="1" lang="en-US" altLang="zh-CN" dirty="0" smtClean="0"/>
              <a:t> KHOMEINI (since 1979)</a:t>
            </a:r>
          </a:p>
          <a:p>
            <a:pPr marL="342900" indent="-342900" algn="l">
              <a:buFont typeface="Arial"/>
              <a:buChar char="•"/>
            </a:pPr>
            <a:r>
              <a:rPr kumimoji="1" lang="en-US" altLang="zh-CN" dirty="0" smtClean="0"/>
              <a:t>Ali </a:t>
            </a:r>
            <a:r>
              <a:rPr kumimoji="1" lang="en-US" altLang="zh-CN" dirty="0" err="1" smtClean="0"/>
              <a:t>Hoseini</a:t>
            </a:r>
            <a:r>
              <a:rPr kumimoji="1" lang="en-US" altLang="zh-CN" dirty="0" smtClean="0"/>
              <a:t>-KHAMENEI (since 1989)</a:t>
            </a:r>
          </a:p>
          <a:p>
            <a:pPr marL="342900" indent="-342900" algn="l">
              <a:buFont typeface="Arial"/>
              <a:buChar char="•"/>
            </a:pPr>
            <a:r>
              <a:rPr kumimoji="1" lang="en-US" altLang="zh-CN" dirty="0" smtClean="0"/>
              <a:t>Appointed for life by the Assembly of Experts</a:t>
            </a:r>
          </a:p>
          <a:p>
            <a:pPr marL="342900" indent="-342900" algn="l">
              <a:buFont typeface="Arial"/>
              <a:buChar char="•"/>
            </a:pPr>
            <a:r>
              <a:rPr kumimoji="1" lang="en-US" altLang="zh-CN" dirty="0" smtClean="0"/>
              <a:t>Commander-in-Chief of armed forces</a:t>
            </a:r>
          </a:p>
          <a:p>
            <a:pPr marL="342900" indent="-342900" algn="l">
              <a:buFont typeface="Arial"/>
              <a:buChar char="•"/>
            </a:pPr>
            <a:r>
              <a:rPr kumimoji="1" lang="en-US" altLang="zh-CN" dirty="0" smtClean="0"/>
              <a:t>Controls military intelligence and security operations</a:t>
            </a:r>
            <a:endParaRPr kumimoji="1" lang="en-US" altLang="zh-CN" dirty="0"/>
          </a:p>
          <a:p>
            <a:pPr marL="342900" indent="-342900" algn="l">
              <a:buFont typeface="Arial"/>
              <a:buChar char="•"/>
            </a:pPr>
            <a:r>
              <a:rPr kumimoji="1" lang="en-US" altLang="zh-CN" dirty="0" smtClean="0"/>
              <a:t>Sole power to declare war or peace</a:t>
            </a:r>
          </a:p>
        </p:txBody>
      </p:sp>
      <p:sp>
        <p:nvSpPr>
          <p:cNvPr id="3" name="标题 2"/>
          <p:cNvSpPr>
            <a:spLocks noGrp="1"/>
          </p:cNvSpPr>
          <p:nvPr>
            <p:ph type="title"/>
          </p:nvPr>
        </p:nvSpPr>
        <p:spPr/>
        <p:txBody>
          <a:bodyPr/>
          <a:lstStyle/>
          <a:p>
            <a:r>
              <a:rPr kumimoji="1" lang="en-US" altLang="zh-CN" dirty="0" smtClean="0"/>
              <a:t>Executive Branch</a:t>
            </a:r>
            <a:endParaRPr kumimoji="1" lang="zh-CN" altLang="en-US" dirty="0"/>
          </a:p>
        </p:txBody>
      </p:sp>
      <p:pic>
        <p:nvPicPr>
          <p:cNvPr id="4" name="图片 3"/>
          <p:cNvPicPr>
            <a:picLocks noChangeAspect="1"/>
          </p:cNvPicPr>
          <p:nvPr/>
        </p:nvPicPr>
        <p:blipFill>
          <a:blip r:embed="rId2"/>
          <a:stretch>
            <a:fillRect/>
          </a:stretch>
        </p:blipFill>
        <p:spPr>
          <a:xfrm>
            <a:off x="6961659" y="1380918"/>
            <a:ext cx="1782142" cy="2402806"/>
          </a:xfrm>
          <a:prstGeom prst="rect">
            <a:avLst/>
          </a:prstGeom>
        </p:spPr>
      </p:pic>
      <p:pic>
        <p:nvPicPr>
          <p:cNvPr id="5" name="图片 4"/>
          <p:cNvPicPr>
            <a:picLocks noChangeAspect="1"/>
          </p:cNvPicPr>
          <p:nvPr/>
        </p:nvPicPr>
        <p:blipFill>
          <a:blip r:embed="rId3"/>
          <a:stretch>
            <a:fillRect/>
          </a:stretch>
        </p:blipFill>
        <p:spPr>
          <a:xfrm>
            <a:off x="6961659" y="3895072"/>
            <a:ext cx="1782142" cy="2791235"/>
          </a:xfrm>
          <a:prstGeom prst="rect">
            <a:avLst/>
          </a:prstGeom>
        </p:spPr>
      </p:pic>
      <p:sp>
        <p:nvSpPr>
          <p:cNvPr id="6" name="文本框 5"/>
          <p:cNvSpPr txBox="1"/>
          <p:nvPr/>
        </p:nvSpPr>
        <p:spPr>
          <a:xfrm>
            <a:off x="7352449" y="1610658"/>
            <a:ext cx="1343358" cy="369332"/>
          </a:xfrm>
          <a:prstGeom prst="rect">
            <a:avLst/>
          </a:prstGeom>
          <a:noFill/>
        </p:spPr>
        <p:txBody>
          <a:bodyPr wrap="square" rtlCol="0">
            <a:spAutoFit/>
          </a:bodyPr>
          <a:lstStyle/>
          <a:p>
            <a:r>
              <a:rPr kumimoji="1" lang="en-US" altLang="zh-CN" dirty="0" smtClean="0">
                <a:solidFill>
                  <a:srgbClr val="FFFFFF"/>
                </a:solidFill>
              </a:rPr>
              <a:t>Khomeini</a:t>
            </a:r>
            <a:endParaRPr kumimoji="1" lang="zh-CN" altLang="en-US" dirty="0">
              <a:solidFill>
                <a:srgbClr val="FFFFFF"/>
              </a:solidFill>
            </a:endParaRPr>
          </a:p>
        </p:txBody>
      </p:sp>
      <p:sp>
        <p:nvSpPr>
          <p:cNvPr id="7" name="文本框 6"/>
          <p:cNvSpPr txBox="1"/>
          <p:nvPr/>
        </p:nvSpPr>
        <p:spPr>
          <a:xfrm>
            <a:off x="7291389" y="4212504"/>
            <a:ext cx="1343358" cy="369332"/>
          </a:xfrm>
          <a:prstGeom prst="rect">
            <a:avLst/>
          </a:prstGeom>
          <a:noFill/>
        </p:spPr>
        <p:txBody>
          <a:bodyPr wrap="square" rtlCol="0">
            <a:spAutoFit/>
          </a:bodyPr>
          <a:lstStyle/>
          <a:p>
            <a:r>
              <a:rPr kumimoji="1" lang="en-US" altLang="zh-CN" dirty="0" smtClean="0"/>
              <a:t>Khamenei</a:t>
            </a:r>
            <a:endParaRPr kumimoji="1" lang="zh-CN" altLang="en-US" dirty="0"/>
          </a:p>
        </p:txBody>
      </p:sp>
    </p:spTree>
    <p:extLst>
      <p:ext uri="{BB962C8B-B14F-4D97-AF65-F5344CB8AC3E}">
        <p14:creationId xmlns:p14="http://schemas.microsoft.com/office/powerpoint/2010/main" xmlns="" val="34938167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rmAutofit fontScale="85000" lnSpcReduction="10000"/>
          </a:bodyPr>
          <a:lstStyle/>
          <a:p>
            <a:pPr algn="l"/>
            <a:r>
              <a:rPr kumimoji="1" lang="en-US" altLang="zh-CN" dirty="0"/>
              <a:t>Head of Government – President </a:t>
            </a:r>
            <a:endParaRPr kumimoji="1" lang="en-US" altLang="zh-CN" dirty="0" smtClean="0"/>
          </a:p>
          <a:p>
            <a:pPr marL="342900" indent="-342900" algn="l">
              <a:buFont typeface="Arial"/>
              <a:buChar char="•"/>
            </a:pPr>
            <a:r>
              <a:rPr kumimoji="1" lang="en-US" altLang="zh-CN" dirty="0" smtClean="0"/>
              <a:t>Most powerful after Supreme Leader</a:t>
            </a:r>
          </a:p>
          <a:p>
            <a:pPr marL="342900" indent="-342900" algn="l">
              <a:buFont typeface="Arial"/>
              <a:buChar char="•"/>
            </a:pPr>
            <a:r>
              <a:rPr kumimoji="1" lang="en-US" altLang="zh-CN" dirty="0" smtClean="0"/>
              <a:t>President </a:t>
            </a:r>
            <a:r>
              <a:rPr kumimoji="1" lang="en-US" altLang="zh-CN" dirty="0"/>
              <a:t>Mahmud AHMADI-NEJAD (since 2005)</a:t>
            </a:r>
          </a:p>
          <a:p>
            <a:pPr marL="342900" indent="-342900" algn="l">
              <a:buFont typeface="Arial"/>
              <a:buChar char="•"/>
            </a:pPr>
            <a:r>
              <a:rPr kumimoji="1" lang="en-US" altLang="zh-CN" dirty="0" smtClean="0"/>
              <a:t>Elected by popular vote for a four-year term</a:t>
            </a:r>
          </a:p>
          <a:p>
            <a:pPr marL="342900" indent="-342900" algn="l">
              <a:buFont typeface="Arial"/>
              <a:buChar char="•"/>
            </a:pPr>
            <a:r>
              <a:rPr kumimoji="1" lang="en-US" altLang="zh-CN" dirty="0" smtClean="0"/>
              <a:t>Can only re-elect for one term</a:t>
            </a:r>
          </a:p>
          <a:p>
            <a:pPr marL="342900" indent="-342900" algn="l">
              <a:buFont typeface="Arial"/>
              <a:buChar char="•"/>
            </a:pPr>
            <a:r>
              <a:rPr kumimoji="1" lang="en-US" altLang="zh-CN" dirty="0" smtClean="0"/>
              <a:t>Candidates must be approved by Guardian Council (more info on slide 13)</a:t>
            </a:r>
          </a:p>
          <a:p>
            <a:pPr marL="342900" indent="-342900" algn="l">
              <a:buFont typeface="Arial"/>
              <a:buChar char="•"/>
            </a:pPr>
            <a:r>
              <a:rPr kumimoji="1" lang="en-US" altLang="zh-CN" dirty="0" smtClean="0"/>
              <a:t>Implements constitution and exercises executive powers</a:t>
            </a:r>
          </a:p>
          <a:p>
            <a:pPr marL="342900" indent="-342900" algn="l">
              <a:buFont typeface="Arial"/>
              <a:buChar char="•"/>
            </a:pPr>
            <a:r>
              <a:rPr kumimoji="1" lang="en-US" altLang="zh-CN" dirty="0" smtClean="0"/>
              <a:t>Coordinates government decisions, selects policies to be placed before legislature</a:t>
            </a:r>
          </a:p>
          <a:p>
            <a:pPr marL="342900" indent="-342900" algn="l">
              <a:buFont typeface="Arial"/>
              <a:buChar char="•"/>
            </a:pPr>
            <a:endParaRPr kumimoji="1" lang="en-US" altLang="zh-CN" dirty="0" smtClean="0"/>
          </a:p>
          <a:p>
            <a:pPr algn="l"/>
            <a:r>
              <a:rPr kumimoji="1" lang="en-US" altLang="zh-CN" dirty="0" smtClean="0"/>
              <a:t>Vice President</a:t>
            </a:r>
            <a:endParaRPr kumimoji="1" lang="en-US" altLang="zh-CN" dirty="0"/>
          </a:p>
          <a:p>
            <a:pPr marL="342900" indent="-342900" algn="l">
              <a:buFont typeface="Arial"/>
              <a:buChar char="•"/>
            </a:pPr>
            <a:r>
              <a:rPr kumimoji="1" lang="en-US" altLang="zh-CN" dirty="0"/>
              <a:t>First Vice President Mohammad Reza RAHIMI (since 2009)</a:t>
            </a:r>
          </a:p>
          <a:p>
            <a:pPr marL="342900" indent="-342900" algn="l">
              <a:buFont typeface="Arial"/>
              <a:buChar char="•"/>
            </a:pPr>
            <a:r>
              <a:rPr kumimoji="1" lang="en-US" altLang="zh-CN" dirty="0" smtClean="0"/>
              <a:t>8-12 Vice Presidents (including First Vice President)</a:t>
            </a:r>
          </a:p>
          <a:p>
            <a:pPr marL="342900" indent="-342900" algn="l">
              <a:buFont typeface="Arial"/>
              <a:buChar char="•"/>
            </a:pPr>
            <a:r>
              <a:rPr kumimoji="1" lang="en-US" altLang="zh-CN" dirty="0" smtClean="0"/>
              <a:t>Appointed by President to lead organization related to Presidential affairs</a:t>
            </a:r>
            <a:endParaRPr kumimoji="1" lang="en-US" altLang="zh-CN" dirty="0"/>
          </a:p>
        </p:txBody>
      </p:sp>
      <p:sp>
        <p:nvSpPr>
          <p:cNvPr id="3" name="标题 2"/>
          <p:cNvSpPr>
            <a:spLocks noGrp="1"/>
          </p:cNvSpPr>
          <p:nvPr>
            <p:ph type="title"/>
          </p:nvPr>
        </p:nvSpPr>
        <p:spPr/>
        <p:txBody>
          <a:bodyPr/>
          <a:lstStyle/>
          <a:p>
            <a:r>
              <a:rPr kumimoji="1" lang="en-US" altLang="zh-CN" dirty="0" smtClean="0"/>
              <a:t>Executive Branch</a:t>
            </a:r>
            <a:endParaRPr kumimoji="1" lang="zh-CN" altLang="en-US" dirty="0"/>
          </a:p>
        </p:txBody>
      </p:sp>
    </p:spTree>
    <p:extLst>
      <p:ext uri="{BB962C8B-B14F-4D97-AF65-F5344CB8AC3E}">
        <p14:creationId xmlns:p14="http://schemas.microsoft.com/office/powerpoint/2010/main" xmlns="" val="20659158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a:xfrm>
            <a:off x="457200" y="1947557"/>
            <a:ext cx="8229600" cy="4634169"/>
          </a:xfrm>
        </p:spPr>
        <p:txBody>
          <a:bodyPr>
            <a:normAutofit/>
          </a:bodyPr>
          <a:lstStyle/>
          <a:p>
            <a:pPr algn="l"/>
            <a:r>
              <a:rPr kumimoji="1" lang="en-US" altLang="zh-CN" dirty="0"/>
              <a:t>Cabinet – Council of Ministers</a:t>
            </a:r>
          </a:p>
          <a:p>
            <a:pPr marL="342900" indent="-342900" algn="l">
              <a:buFont typeface="Arial"/>
              <a:buChar char="•"/>
            </a:pPr>
            <a:r>
              <a:rPr kumimoji="1" lang="en-US" altLang="zh-CN" dirty="0" smtClean="0"/>
              <a:t>Selected and led </a:t>
            </a:r>
            <a:r>
              <a:rPr kumimoji="1" lang="en-US" altLang="zh-CN" dirty="0"/>
              <a:t>by the president with legislative </a:t>
            </a:r>
            <a:r>
              <a:rPr kumimoji="1" lang="en-US" altLang="zh-CN" dirty="0" smtClean="0"/>
              <a:t>approval</a:t>
            </a:r>
          </a:p>
          <a:p>
            <a:pPr marL="342900" indent="-342900" algn="l">
              <a:buFont typeface="Arial"/>
              <a:buChar char="•"/>
            </a:pPr>
            <a:r>
              <a:rPr kumimoji="1" lang="en-US" altLang="zh-CN" dirty="0" smtClean="0"/>
              <a:t>Advises the president only</a:t>
            </a:r>
            <a:endParaRPr kumimoji="1" lang="en-US" altLang="zh-CN" dirty="0"/>
          </a:p>
          <a:p>
            <a:pPr marL="342900" indent="-342900" algn="l">
              <a:buFont typeface="Arial"/>
              <a:buChar char="•"/>
            </a:pPr>
            <a:r>
              <a:rPr kumimoji="1" lang="en-US" altLang="zh-CN" dirty="0"/>
              <a:t>Supreme Leader has some control over appointment to the more sensitive </a:t>
            </a:r>
            <a:r>
              <a:rPr kumimoji="1" lang="en-US" altLang="zh-CN" dirty="0" smtClean="0"/>
              <a:t>ministries</a:t>
            </a:r>
          </a:p>
          <a:p>
            <a:pPr marL="342900" indent="-342900" algn="l">
              <a:buFont typeface="Arial"/>
              <a:buChar char="•"/>
            </a:pPr>
            <a:r>
              <a:rPr kumimoji="1" lang="en-US" altLang="zh-CN" dirty="0" smtClean="0"/>
              <a:t>Minister of:</a:t>
            </a:r>
          </a:p>
          <a:p>
            <a:pPr marL="342900" lvl="1" indent="-342900" algn="l">
              <a:buFont typeface="Arial"/>
              <a:buChar char="•"/>
            </a:pPr>
            <a:r>
              <a:rPr kumimoji="1" lang="en-US" altLang="zh-CN" dirty="0" smtClean="0"/>
              <a:t>Agriculture, Commerce, Communication and IT, Cooperatives, Culture, Defense &amp; Logistics, Economy and Finance Affairs, Education, Energy, Foreign Affairs, Health &amp; Medical Education, Housing and Urban Development, Industries and Mines, Intelligence, Interior, Justice, Labor &amp; Social Affairs, Petroleum Supervision, Roads &amp; Transportation, Science &amp; Research &amp; Technology, Welfare &amp; Social Security…</a:t>
            </a:r>
          </a:p>
          <a:p>
            <a:pPr marL="342900" lvl="1" indent="-342900" algn="l">
              <a:buFont typeface="Arial"/>
              <a:buChar char="•"/>
            </a:pPr>
            <a:r>
              <a:rPr kumimoji="1" lang="en-US" altLang="zh-CN" dirty="0" smtClean="0"/>
              <a:t>Government Spokesman</a:t>
            </a:r>
          </a:p>
          <a:p>
            <a:pPr marL="342900" lvl="1" indent="-342900" algn="l">
              <a:buFont typeface="Arial"/>
              <a:buChar char="•"/>
            </a:pPr>
            <a:r>
              <a:rPr kumimoji="1" lang="en-US" altLang="zh-CN" dirty="0" smtClean="0"/>
              <a:t>Governor of the Central Bank of Iran</a:t>
            </a:r>
          </a:p>
          <a:p>
            <a:pPr marL="342900" indent="-342900" algn="l">
              <a:buFont typeface="Arial"/>
              <a:buChar char="•"/>
            </a:pPr>
            <a:endParaRPr kumimoji="1" lang="zh-CN" altLang="en-US" dirty="0"/>
          </a:p>
          <a:p>
            <a:endParaRPr kumimoji="1" lang="zh-CN" altLang="en-US" dirty="0"/>
          </a:p>
        </p:txBody>
      </p:sp>
      <p:sp>
        <p:nvSpPr>
          <p:cNvPr id="3" name="标题 2"/>
          <p:cNvSpPr>
            <a:spLocks noGrp="1"/>
          </p:cNvSpPr>
          <p:nvPr>
            <p:ph type="title"/>
          </p:nvPr>
        </p:nvSpPr>
        <p:spPr/>
        <p:txBody>
          <a:bodyPr/>
          <a:lstStyle/>
          <a:p>
            <a:r>
              <a:rPr kumimoji="1" lang="en-US" altLang="zh-CN" dirty="0" smtClean="0"/>
              <a:t>Executive Branch</a:t>
            </a:r>
            <a:endParaRPr kumimoji="1" lang="zh-CN" altLang="en-US" dirty="0"/>
          </a:p>
        </p:txBody>
      </p:sp>
    </p:spTree>
    <p:extLst>
      <p:ext uri="{BB962C8B-B14F-4D97-AF65-F5344CB8AC3E}">
        <p14:creationId xmlns:p14="http://schemas.microsoft.com/office/powerpoint/2010/main" xmlns="" val="318975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lstStyle/>
          <a:p>
            <a:r>
              <a:rPr kumimoji="1" lang="en-US" altLang="zh-CN" dirty="0" smtClean="0"/>
              <a:t>Islamic Consultative Assembly</a:t>
            </a:r>
          </a:p>
          <a:p>
            <a:r>
              <a:rPr kumimoji="1" lang="en-US" altLang="zh-CN" i="1" dirty="0" smtClean="0"/>
              <a:t>The Iranian Parliament </a:t>
            </a:r>
            <a:r>
              <a:rPr kumimoji="1" lang="en-US" altLang="zh-CN" dirty="0" smtClean="0"/>
              <a:t>or</a:t>
            </a:r>
            <a:r>
              <a:rPr kumimoji="1" lang="en-US" altLang="zh-CN" i="1" dirty="0" smtClean="0"/>
              <a:t> People’s House</a:t>
            </a:r>
            <a:endParaRPr kumimoji="1" lang="en-US" altLang="zh-CN" dirty="0" smtClean="0"/>
          </a:p>
          <a:p>
            <a:pPr marL="342900" indent="-342900" algn="l">
              <a:buFont typeface="Arial"/>
              <a:buChar char="•"/>
            </a:pPr>
            <a:r>
              <a:rPr kumimoji="1" lang="en-US" altLang="zh-CN" dirty="0" smtClean="0"/>
              <a:t>1979-1999: 270 seats</a:t>
            </a:r>
          </a:p>
          <a:p>
            <a:pPr marL="342900" indent="-342900" algn="l">
              <a:buFont typeface="Arial"/>
              <a:buChar char="•"/>
            </a:pPr>
            <a:r>
              <a:rPr kumimoji="1" lang="en-US" altLang="zh-CN" dirty="0" smtClean="0"/>
              <a:t>2000-2011: 290 seats</a:t>
            </a:r>
          </a:p>
          <a:p>
            <a:pPr marL="342900" indent="-342900" algn="l">
              <a:buFont typeface="Arial"/>
              <a:buChar char="•"/>
            </a:pPr>
            <a:r>
              <a:rPr kumimoji="1" lang="en-US" altLang="zh-CN" dirty="0" smtClean="0"/>
              <a:t>2012- : 310 seats</a:t>
            </a:r>
          </a:p>
          <a:p>
            <a:pPr marL="342900" indent="-342900" algn="l">
              <a:buFont typeface="Arial"/>
              <a:buChar char="•"/>
            </a:pPr>
            <a:r>
              <a:rPr kumimoji="1" lang="en-US" altLang="zh-CN" dirty="0" smtClean="0"/>
              <a:t>Members elected by popular vote</a:t>
            </a:r>
          </a:p>
          <a:p>
            <a:pPr marL="342900" indent="-342900" algn="l">
              <a:buFont typeface="Arial"/>
              <a:buChar char="•"/>
            </a:pPr>
            <a:r>
              <a:rPr kumimoji="1" lang="en-US" altLang="zh-CN" dirty="0" smtClean="0"/>
              <a:t>Four-year terms</a:t>
            </a:r>
          </a:p>
          <a:p>
            <a:pPr marL="342900" indent="-342900" algn="l">
              <a:buFont typeface="Arial"/>
              <a:buChar char="•"/>
            </a:pPr>
            <a:endParaRPr kumimoji="1" lang="zh-CN" altLang="en-US" dirty="0"/>
          </a:p>
        </p:txBody>
      </p:sp>
      <p:sp>
        <p:nvSpPr>
          <p:cNvPr id="3" name="标题 2"/>
          <p:cNvSpPr>
            <a:spLocks noGrp="1"/>
          </p:cNvSpPr>
          <p:nvPr>
            <p:ph type="title"/>
          </p:nvPr>
        </p:nvSpPr>
        <p:spPr/>
        <p:txBody>
          <a:bodyPr/>
          <a:lstStyle/>
          <a:p>
            <a:r>
              <a:rPr kumimoji="1" lang="en-US" altLang="zh-CN" dirty="0" smtClean="0"/>
              <a:t>Legislative Branch</a:t>
            </a:r>
            <a:endParaRPr kumimoji="1" lang="zh-CN" altLang="en-US" dirty="0"/>
          </a:p>
        </p:txBody>
      </p:sp>
      <p:sp>
        <p:nvSpPr>
          <p:cNvPr id="4" name="文本框 3"/>
          <p:cNvSpPr txBox="1"/>
          <p:nvPr/>
        </p:nvSpPr>
        <p:spPr>
          <a:xfrm>
            <a:off x="9845546" y="1665856"/>
            <a:ext cx="184666" cy="369332"/>
          </a:xfrm>
          <a:prstGeom prst="rect">
            <a:avLst/>
          </a:prstGeom>
          <a:noFill/>
        </p:spPr>
        <p:txBody>
          <a:bodyPr wrap="none" rtlCol="0">
            <a:spAutoFit/>
          </a:bodyPr>
          <a:lstStyle/>
          <a:p>
            <a:endParaRPr kumimoji="1" lang="zh-CN" altLang="en-US" dirty="0"/>
          </a:p>
        </p:txBody>
      </p:sp>
    </p:spTree>
    <p:extLst>
      <p:ext uri="{BB962C8B-B14F-4D97-AF65-F5344CB8AC3E}">
        <p14:creationId xmlns:p14="http://schemas.microsoft.com/office/powerpoint/2010/main" xmlns="" val="15432114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kumimoji="1" lang="en-US" altLang="zh-CN" dirty="0" smtClean="0"/>
              <a:t>Legislative Branch</a:t>
            </a:r>
            <a:endParaRPr kumimoji="1" lang="zh-CN" altLang="en-US" dirty="0"/>
          </a:p>
        </p:txBody>
      </p:sp>
      <p:pic>
        <p:nvPicPr>
          <p:cNvPr id="9" name="内容占位符 8"/>
          <p:cNvPicPr>
            <a:picLocks noGrp="1" noChangeAspect="1"/>
          </p:cNvPicPr>
          <p:nvPr>
            <p:ph sz="quarter" idx="13"/>
          </p:nvPr>
        </p:nvPicPr>
        <p:blipFill>
          <a:blip r:embed="rId2"/>
          <a:srcRect t="7693" b="7693"/>
          <a:stretch>
            <a:fillRect/>
          </a:stretch>
        </p:blipFill>
        <p:spPr>
          <a:xfrm>
            <a:off x="1797756" y="2176046"/>
            <a:ext cx="5554133" cy="2750324"/>
          </a:xfrm>
        </p:spPr>
      </p:pic>
      <p:sp>
        <p:nvSpPr>
          <p:cNvPr id="10" name="文本框 9"/>
          <p:cNvSpPr txBox="1"/>
          <p:nvPr/>
        </p:nvSpPr>
        <p:spPr>
          <a:xfrm>
            <a:off x="3318933" y="5270902"/>
            <a:ext cx="2537178" cy="1200329"/>
          </a:xfrm>
          <a:prstGeom prst="rect">
            <a:avLst/>
          </a:prstGeom>
          <a:noFill/>
        </p:spPr>
        <p:txBody>
          <a:bodyPr wrap="square" rtlCol="0">
            <a:spAutoFit/>
          </a:bodyPr>
          <a:lstStyle/>
          <a:p>
            <a:r>
              <a:rPr kumimoji="1" lang="en-US" altLang="zh-CN" dirty="0" smtClean="0">
                <a:solidFill>
                  <a:srgbClr val="FF0000"/>
                </a:solidFill>
              </a:rPr>
              <a:t>Conservatives (195)</a:t>
            </a:r>
          </a:p>
          <a:p>
            <a:r>
              <a:rPr kumimoji="1" lang="en-US" altLang="zh-CN" dirty="0" smtClean="0">
                <a:solidFill>
                  <a:srgbClr val="008000"/>
                </a:solidFill>
              </a:rPr>
              <a:t>Reformists (51)</a:t>
            </a:r>
          </a:p>
          <a:p>
            <a:r>
              <a:rPr kumimoji="1" lang="en-US" altLang="zh-CN" dirty="0" smtClean="0">
                <a:solidFill>
                  <a:schemeClr val="accent1">
                    <a:lumMod val="60000"/>
                    <a:lumOff val="40000"/>
                  </a:schemeClr>
                </a:solidFill>
              </a:rPr>
              <a:t>Independents (39)</a:t>
            </a:r>
          </a:p>
          <a:p>
            <a:r>
              <a:rPr kumimoji="1" lang="en-US" altLang="zh-CN" dirty="0" smtClean="0">
                <a:solidFill>
                  <a:srgbClr val="FFFF00"/>
                </a:solidFill>
              </a:rPr>
              <a:t>Religious minorities (5)</a:t>
            </a:r>
            <a:endParaRPr kumimoji="1" lang="zh-CN" altLang="en-US" dirty="0">
              <a:solidFill>
                <a:srgbClr val="FFFF00"/>
              </a:solidFill>
            </a:endParaRPr>
          </a:p>
        </p:txBody>
      </p:sp>
      <p:sp>
        <p:nvSpPr>
          <p:cNvPr id="2" name="文本框 1"/>
          <p:cNvSpPr txBox="1"/>
          <p:nvPr/>
        </p:nvSpPr>
        <p:spPr>
          <a:xfrm>
            <a:off x="4840757" y="6488668"/>
            <a:ext cx="4303244" cy="369332"/>
          </a:xfrm>
          <a:prstGeom prst="rect">
            <a:avLst/>
          </a:prstGeom>
          <a:noFill/>
        </p:spPr>
        <p:txBody>
          <a:bodyPr wrap="square" rtlCol="0">
            <a:spAutoFit/>
          </a:bodyPr>
          <a:lstStyle/>
          <a:p>
            <a:r>
              <a:rPr kumimoji="1" lang="en-US" altLang="zh-CN" dirty="0" smtClean="0"/>
              <a:t>(see slide 14 for more info on political parties)</a:t>
            </a:r>
            <a:endParaRPr kumimoji="1" lang="zh-CN" altLang="en-US" dirty="0"/>
          </a:p>
        </p:txBody>
      </p:sp>
    </p:spTree>
    <p:extLst>
      <p:ext uri="{BB962C8B-B14F-4D97-AF65-F5344CB8AC3E}">
        <p14:creationId xmlns:p14="http://schemas.microsoft.com/office/powerpoint/2010/main" xmlns="" val="26658754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黑领结">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黑领结.thmx</Template>
  <TotalTime>841</TotalTime>
  <Words>902</Words>
  <Application>Microsoft Macintosh PowerPoint</Application>
  <PresentationFormat>On-screen Show (4:3)</PresentationFormat>
  <Paragraphs>133</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黑领结</vt:lpstr>
      <vt:lpstr>IRAN</vt:lpstr>
      <vt:lpstr>Slide 2</vt:lpstr>
      <vt:lpstr>Theocratic Republic</vt:lpstr>
      <vt:lpstr>Iranian Constitution</vt:lpstr>
      <vt:lpstr>Executive Branch</vt:lpstr>
      <vt:lpstr>Executive Branch</vt:lpstr>
      <vt:lpstr>Executive Branch</vt:lpstr>
      <vt:lpstr>Legislative Branch</vt:lpstr>
      <vt:lpstr>Legislative Branch</vt:lpstr>
      <vt:lpstr>Judicial Branch</vt:lpstr>
      <vt:lpstr>Oversight Bodies</vt:lpstr>
      <vt:lpstr>Oversight Bodies</vt:lpstr>
      <vt:lpstr>Oversight Bodies</vt:lpstr>
      <vt:lpstr>Political Parties</vt:lpstr>
      <vt:lpstr>Economy</vt:lpstr>
      <vt:lpstr>Strengths</vt:lpstr>
      <vt:lpstr>Weaknesses</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IRAN</dc:title>
  <dc:creator>Lina Emrich</dc:creator>
  <cp:lastModifiedBy>user</cp:lastModifiedBy>
  <cp:revision>19</cp:revision>
  <dcterms:created xsi:type="dcterms:W3CDTF">2011-09-07T00:45:54Z</dcterms:created>
  <dcterms:modified xsi:type="dcterms:W3CDTF">2014-04-09T23:14:52Z</dcterms:modified>
</cp:coreProperties>
</file>