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4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7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9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4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9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0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PRC Chinese government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hlinkClick r:id="rId2" action="ppaction://hlinksldjump"/>
              </a:rPr>
              <a:t>What is </a:t>
            </a:r>
            <a:r>
              <a:rPr lang="en-US" altLang="ko-KR" sz="1600" dirty="0" err="1" smtClean="0">
                <a:hlinkClick r:id="rId2" action="ppaction://hlinksldjump"/>
              </a:rPr>
              <a:t>prc</a:t>
            </a:r>
            <a:r>
              <a:rPr lang="en-US" altLang="ko-KR" sz="1600" dirty="0" smtClean="0">
                <a:hlinkClick r:id="rId2" action="ppaction://hlinksldjump"/>
              </a:rPr>
              <a:t>?</a:t>
            </a:r>
            <a:endParaRPr lang="en-US" altLang="ko-K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>
                <a:hlinkClick r:id="rId3" action="ppaction://hlinksldjump"/>
              </a:rPr>
              <a:t>The top official</a:t>
            </a:r>
            <a:endParaRPr lang="en-US" altLang="ko-K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hlinkClick r:id="rId4" action="ppaction://hlinksldjump"/>
              </a:rPr>
              <a:t>Three branches in </a:t>
            </a:r>
            <a:r>
              <a:rPr lang="en-US" altLang="ko-KR" sz="1600" dirty="0" err="1" smtClean="0">
                <a:hlinkClick r:id="rId4" action="ppaction://hlinksldjump"/>
              </a:rPr>
              <a:t>prc</a:t>
            </a:r>
            <a:endParaRPr lang="en-US" altLang="ko-K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49" y="4702997"/>
            <a:ext cx="1190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PRC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People’s republic of China</a:t>
            </a:r>
          </a:p>
          <a:p>
            <a:r>
              <a:rPr lang="en-US" altLang="ko-KR" dirty="0" smtClean="0"/>
              <a:t>Current president: </a:t>
            </a:r>
            <a:r>
              <a:rPr lang="en-US" altLang="ko-KR" dirty="0" smtClean="0">
                <a:hlinkClick r:id="rId2" action="ppaction://hlinksldjump"/>
              </a:rPr>
              <a:t>xi </a:t>
            </a:r>
            <a:r>
              <a:rPr lang="en-US" altLang="ko-KR" dirty="0" err="1" smtClean="0">
                <a:hlinkClick r:id="rId2" action="ppaction://hlinksldjump"/>
              </a:rPr>
              <a:t>jinping</a:t>
            </a:r>
            <a:endParaRPr lang="en-US" altLang="ko-KR" dirty="0" smtClean="0"/>
          </a:p>
          <a:p>
            <a:r>
              <a:rPr lang="en-US" altLang="ko-KR" dirty="0" smtClean="0"/>
              <a:t>Current premier: </a:t>
            </a:r>
            <a:r>
              <a:rPr lang="en-US" altLang="ko-KR" dirty="0" smtClean="0">
                <a:hlinkClick r:id="rId3" action="ppaction://hlinksldjump"/>
              </a:rPr>
              <a:t>Li </a:t>
            </a:r>
            <a:r>
              <a:rPr lang="en-US" altLang="ko-KR" dirty="0" err="1" smtClean="0">
                <a:hlinkClick r:id="rId3" action="ppaction://hlinksldjump"/>
              </a:rPr>
              <a:t>keqiang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4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 official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40765" y="2063396"/>
            <a:ext cx="5469616" cy="3311189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 smtClean="0"/>
              <a:t>Xi </a:t>
            </a:r>
            <a:r>
              <a:rPr lang="en-US" altLang="ko-KR" sz="4000" dirty="0" err="1" smtClean="0"/>
              <a:t>jinping</a:t>
            </a:r>
            <a:endParaRPr lang="en-US" altLang="ko-KR" sz="4000" dirty="0" smtClean="0"/>
          </a:p>
          <a:p>
            <a:r>
              <a:rPr lang="en-US" altLang="ko-KR" dirty="0" smtClean="0"/>
              <a:t>Head of state of china</a:t>
            </a:r>
          </a:p>
          <a:p>
            <a:r>
              <a:rPr lang="en-US" altLang="ko-KR" dirty="0" smtClean="0"/>
              <a:t>Ceremonial office (limited powers)</a:t>
            </a:r>
          </a:p>
          <a:p>
            <a:r>
              <a:rPr lang="en-US" altLang="ko-KR" dirty="0" smtClean="0"/>
              <a:t>5 years / term</a:t>
            </a:r>
          </a:p>
          <a:p>
            <a:r>
              <a:rPr lang="en-US" altLang="ko-KR" dirty="0" smtClean="0"/>
              <a:t>Maximum 2 consecutive terms</a:t>
            </a:r>
          </a:p>
          <a:p>
            <a:r>
              <a:rPr lang="en-US" altLang="ko-KR" dirty="0" smtClean="0">
                <a:hlinkClick r:id="rId2" action="ppaction://hlinksldjump"/>
              </a:rPr>
              <a:t>More responsibilities…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477" y="60407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en-US" altLang="ko-KR" sz="800" dirty="0" smtClean="0">
                <a:solidFill>
                  <a:schemeClr val="bg1"/>
                </a:solidFill>
              </a:rPr>
              <a:t>Wikipedia.org / CIA World Fact 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" y="2036072"/>
            <a:ext cx="2334647" cy="2877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4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Responsibilities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Promulgate laws</a:t>
            </a:r>
          </a:p>
          <a:p>
            <a:pPr lvl="1"/>
            <a:r>
              <a:rPr lang="en-US" altLang="ko-KR" dirty="0" smtClean="0"/>
              <a:t>Laws adopted by NPC or its standing committee go into effect only after being promulgated by the president</a:t>
            </a:r>
          </a:p>
          <a:p>
            <a:r>
              <a:rPr lang="en-US" altLang="ko-KR" dirty="0" smtClean="0"/>
              <a:t>Issue orders</a:t>
            </a:r>
          </a:p>
          <a:p>
            <a:pPr lvl="1"/>
            <a:r>
              <a:rPr lang="en-US" altLang="ko-KR" dirty="0" smtClean="0"/>
              <a:t>The appointment and removal of the premier of the state council</a:t>
            </a:r>
          </a:p>
          <a:p>
            <a:pPr lvl="1"/>
            <a:r>
              <a:rPr lang="en-US" altLang="ko-KR" dirty="0" smtClean="0"/>
              <a:t>the issue of the order of special amnesty</a:t>
            </a:r>
          </a:p>
          <a:p>
            <a:pPr lvl="1"/>
            <a:r>
              <a:rPr lang="en-US" altLang="ko-KR" dirty="0" smtClean="0"/>
              <a:t>the proclamation of martial law</a:t>
            </a:r>
          </a:p>
          <a:p>
            <a:pPr lvl="1"/>
            <a:r>
              <a:rPr lang="en-US" altLang="ko-KR" dirty="0" smtClean="0"/>
              <a:t>a state of war and general mobilization can only be made or announced by the president</a:t>
            </a:r>
          </a:p>
          <a:p>
            <a:pPr lvl="1"/>
            <a:r>
              <a:rPr lang="en-US" altLang="ko-KR" dirty="0" smtClean="0"/>
              <a:t>Since 1959, the president has issued the order of special amnesty on six occasions.</a:t>
            </a:r>
          </a:p>
          <a:p>
            <a:r>
              <a:rPr lang="en-US" altLang="ko-KR" dirty="0" smtClean="0"/>
              <a:t>Appoint or remove officials constitution the state council</a:t>
            </a:r>
          </a:p>
          <a:p>
            <a:r>
              <a:rPr lang="en-US" altLang="ko-KR" dirty="0" smtClean="0"/>
              <a:t>Confer state honor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477" y="60407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en-US" altLang="ko-KR" sz="800" dirty="0" smtClean="0">
                <a:solidFill>
                  <a:schemeClr val="bg1"/>
                </a:solidFill>
              </a:rPr>
              <a:t>Wikipedia.org / CIA World Fact 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2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Three branches in </a:t>
            </a:r>
            <a:r>
              <a:rPr lang="en-US" altLang="ko-KR" dirty="0" err="1" smtClean="0"/>
              <a:t>prc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ko-KR" dirty="0" smtClean="0">
                <a:hlinkClick r:id="rId2" action="ppaction://hlinksldjump"/>
              </a:rPr>
              <a:t>Executive</a:t>
            </a:r>
            <a:r>
              <a:rPr lang="en-US" altLang="ko-KR" dirty="0" smtClean="0"/>
              <a:t> – state council</a:t>
            </a:r>
          </a:p>
          <a:p>
            <a:pPr marL="457200" indent="-457200">
              <a:buAutoNum type="arabicPeriod"/>
            </a:pPr>
            <a:r>
              <a:rPr lang="en-US" altLang="ko-KR" dirty="0" smtClean="0">
                <a:hlinkClick r:id="rId3" action="ppaction://hlinksldjump"/>
              </a:rPr>
              <a:t>Legislative</a:t>
            </a:r>
            <a:r>
              <a:rPr lang="en-US" altLang="ko-KR" dirty="0" smtClean="0"/>
              <a:t> – National people’s congress</a:t>
            </a:r>
          </a:p>
          <a:p>
            <a:pPr marL="457200" indent="-457200">
              <a:buAutoNum type="arabicPeriod"/>
            </a:pPr>
            <a:r>
              <a:rPr lang="en-US" altLang="ko-KR" dirty="0" smtClean="0">
                <a:hlinkClick r:id="rId4" action="ppaction://hlinksldjump"/>
              </a:rPr>
              <a:t>Judicial</a:t>
            </a:r>
            <a:r>
              <a:rPr lang="en-US" altLang="ko-KR" dirty="0" smtClean="0"/>
              <a:t> – </a:t>
            </a:r>
            <a:r>
              <a:rPr lang="en-US" altLang="ko-KR" sz="1800" dirty="0" smtClean="0"/>
              <a:t>supreme people’s court / supreme people’s </a:t>
            </a:r>
            <a:r>
              <a:rPr lang="en-US" altLang="ko-KR" sz="1800" dirty="0" err="1" smtClean="0"/>
              <a:t>procuratorate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5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executive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President: xi </a:t>
            </a:r>
            <a:r>
              <a:rPr lang="en-US" altLang="ko-KR" dirty="0" err="1" smtClean="0"/>
              <a:t>jinping</a:t>
            </a:r>
            <a:endParaRPr lang="en-US" altLang="ko-KR" dirty="0" smtClean="0"/>
          </a:p>
          <a:p>
            <a:r>
              <a:rPr lang="en-US" altLang="ko-KR" dirty="0" smtClean="0"/>
              <a:t>5 years / term</a:t>
            </a:r>
          </a:p>
          <a:p>
            <a:r>
              <a:rPr lang="en-US" altLang="ko-KR" dirty="0" smtClean="0"/>
              <a:t>Have right to appoint and dismiss officials including premier and cabinet members</a:t>
            </a:r>
          </a:p>
          <a:p>
            <a:r>
              <a:rPr lang="en-US" altLang="ko-KR" dirty="0" smtClean="0"/>
              <a:t>Have right to claim a war, martial law, and mobilization order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477" y="6040704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en-US" altLang="ko-KR" sz="800" dirty="0" smtClean="0">
                <a:solidFill>
                  <a:schemeClr val="bg1"/>
                </a:solidFill>
              </a:rPr>
              <a:t>Wikipedia.org / CIA World Fact 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22" y="663768"/>
            <a:ext cx="1739747" cy="2144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3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374" y="51856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4" action="ppaction://hlinksldjump"/>
              </a:rPr>
              <a:t>Other Branches &gt;&gt;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7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legislative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Premier: Li </a:t>
            </a:r>
            <a:r>
              <a:rPr lang="en-US" altLang="ko-KR" dirty="0" err="1" smtClean="0"/>
              <a:t>keqiang</a:t>
            </a:r>
            <a:endParaRPr lang="en-US" altLang="ko-KR" dirty="0" smtClean="0"/>
          </a:p>
          <a:p>
            <a:r>
              <a:rPr lang="en-US" altLang="ko-KR" dirty="0" smtClean="0"/>
              <a:t>5 years / term</a:t>
            </a:r>
          </a:p>
          <a:p>
            <a:r>
              <a:rPr lang="en-US" altLang="ko-KR" dirty="0" smtClean="0"/>
              <a:t>2987 seats</a:t>
            </a:r>
          </a:p>
          <a:p>
            <a:r>
              <a:rPr lang="en-US" altLang="ko-KR" dirty="0" smtClean="0"/>
              <a:t>Responsible for all small branches and frequently report their work to executive branch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77" y="6040704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en-US" altLang="ko-KR" sz="800" dirty="0" smtClean="0">
                <a:solidFill>
                  <a:schemeClr val="bg1"/>
                </a:solidFill>
              </a:rPr>
              <a:t>Wikipedia.org / CIA World Fact Book / indexmundi.com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72" y="685801"/>
            <a:ext cx="1774956" cy="2188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931" y="51899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3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374" y="51856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4" action="ppaction://hlinksldjump"/>
              </a:rPr>
              <a:t>Other Branches &gt;&gt;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4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judicial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Supreme people’s court – Chief justice: Zhou </a:t>
            </a:r>
            <a:r>
              <a:rPr lang="en-US" altLang="ko-KR" dirty="0" err="1" smtClean="0"/>
              <a:t>Qiang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Over 340 seats</a:t>
            </a:r>
          </a:p>
          <a:p>
            <a:r>
              <a:rPr lang="en-US" altLang="ko-KR" dirty="0" smtClean="0"/>
              <a:t>Supreme people’s </a:t>
            </a:r>
            <a:r>
              <a:rPr lang="en-US" altLang="ko-KR" dirty="0" err="1" smtClean="0"/>
              <a:t>procuratorate</a:t>
            </a:r>
            <a:r>
              <a:rPr lang="en-US" altLang="ko-KR" dirty="0" smtClean="0"/>
              <a:t> – agency executive: </a:t>
            </a:r>
            <a:r>
              <a:rPr lang="en-US" altLang="ko-KR" dirty="0" err="1" smtClean="0"/>
              <a:t>cao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jianming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477" y="6040704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en-US" altLang="ko-KR" sz="800" dirty="0" smtClean="0">
                <a:solidFill>
                  <a:schemeClr val="bg1"/>
                </a:solidFill>
              </a:rPr>
              <a:t>Wikipedia.org / CIA World Fact Book / indexmundi.com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5" y="624339"/>
            <a:ext cx="1317443" cy="181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46" y="4467196"/>
            <a:ext cx="1317442" cy="1814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364" y="518991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4" action="ppaction://hlinksldjump"/>
              </a:rPr>
              <a:t>Back to Title &gt;&gt;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791" y="51856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hlinkClick r:id="rId5" action="ppaction://hlinksldjump"/>
              </a:rPr>
              <a:t>Other Branches &gt;&gt;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6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72</TotalTime>
  <Words>328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Impact</vt:lpstr>
      <vt:lpstr>Main Event</vt:lpstr>
      <vt:lpstr>PRC Chinese government</vt:lpstr>
      <vt:lpstr>PRC</vt:lpstr>
      <vt:lpstr>Top official</vt:lpstr>
      <vt:lpstr>Responsibilities</vt:lpstr>
      <vt:lpstr>Three branches in prc</vt:lpstr>
      <vt:lpstr>executive</vt:lpstr>
      <vt:lpstr>legislative</vt:lpstr>
      <vt:lpstr>judicial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PRC Chinese government</dc:title>
  <dc:creator>Leo Hong</dc:creator>
  <cp:lastModifiedBy>Leo Hong</cp:lastModifiedBy>
  <cp:revision>8</cp:revision>
  <dcterms:created xsi:type="dcterms:W3CDTF">2014-04-10T04:05:10Z</dcterms:created>
  <dcterms:modified xsi:type="dcterms:W3CDTF">2014-04-10T05:17:30Z</dcterms:modified>
</cp:coreProperties>
</file>