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0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96B9E-9904-3343-8F37-345440311553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30BCBE06-DDA0-2342-B3DB-0DCA876A87DB}">
      <dgm:prSet phldrT="[Text]"/>
      <dgm:spPr/>
      <dgm:t>
        <a:bodyPr/>
        <a:lstStyle/>
        <a:p>
          <a:r>
            <a:rPr lang="en-US" dirty="0" smtClean="0"/>
            <a:t>Party Bureaucracy</a:t>
          </a:r>
        </a:p>
        <a:p>
          <a:r>
            <a:rPr lang="en-US" dirty="0" smtClean="0"/>
            <a:t>- Ministries and commissions</a:t>
          </a:r>
        </a:p>
      </dgm:t>
    </dgm:pt>
    <dgm:pt modelId="{E1578F4C-D7DA-9744-AA39-D8EF56B40FE9}" type="parTrans" cxnId="{7C557D12-B2D7-F347-8B28-3CF07D3D3BC5}">
      <dgm:prSet/>
      <dgm:spPr/>
      <dgm:t>
        <a:bodyPr/>
        <a:lstStyle/>
        <a:p>
          <a:endParaRPr lang="en-US"/>
        </a:p>
      </dgm:t>
    </dgm:pt>
    <dgm:pt modelId="{58F2BAE7-B4E1-F943-AACF-6603DCF37BE7}" type="sibTrans" cxnId="{7C557D12-B2D7-F347-8B28-3CF07D3D3BC5}">
      <dgm:prSet/>
      <dgm:spPr/>
      <dgm:t>
        <a:bodyPr/>
        <a:lstStyle/>
        <a:p>
          <a:endParaRPr lang="en-US"/>
        </a:p>
      </dgm:t>
    </dgm:pt>
    <dgm:pt modelId="{B0D0897D-DE20-B440-835A-407F683BCD2D}">
      <dgm:prSet phldrT="[Text]"/>
      <dgm:spPr/>
      <dgm:t>
        <a:bodyPr/>
        <a:lstStyle/>
        <a:p>
          <a:r>
            <a:rPr lang="en-US" dirty="0" smtClean="0"/>
            <a:t>Province Committee</a:t>
          </a:r>
          <a:endParaRPr lang="en-US" dirty="0"/>
        </a:p>
      </dgm:t>
    </dgm:pt>
    <dgm:pt modelId="{3DC0C94F-F73C-7143-A9E2-EC7902492735}" type="parTrans" cxnId="{17BBB26C-FF2B-2C42-9F29-E8A1B3DB76D2}">
      <dgm:prSet/>
      <dgm:spPr/>
      <dgm:t>
        <a:bodyPr/>
        <a:lstStyle/>
        <a:p>
          <a:endParaRPr lang="en-US"/>
        </a:p>
      </dgm:t>
    </dgm:pt>
    <dgm:pt modelId="{86601DD9-6677-5041-9562-7B7E0FA69596}" type="sibTrans" cxnId="{17BBB26C-FF2B-2C42-9F29-E8A1B3DB76D2}">
      <dgm:prSet/>
      <dgm:spPr/>
      <dgm:t>
        <a:bodyPr/>
        <a:lstStyle/>
        <a:p>
          <a:endParaRPr lang="en-US"/>
        </a:p>
      </dgm:t>
    </dgm:pt>
    <dgm:pt modelId="{F1C62024-D403-4549-89C2-F27623C511DD}">
      <dgm:prSet phldrT="[Text]"/>
      <dgm:spPr/>
      <dgm:t>
        <a:bodyPr/>
        <a:lstStyle/>
        <a:p>
          <a:r>
            <a:rPr lang="en-US" dirty="0" smtClean="0"/>
            <a:t>Local Committee</a:t>
          </a:r>
          <a:endParaRPr lang="en-US" dirty="0"/>
        </a:p>
      </dgm:t>
    </dgm:pt>
    <dgm:pt modelId="{CF8A21A0-3877-3E49-96D8-68581752BBEA}" type="parTrans" cxnId="{F68DF137-025D-324E-909D-5CDF8F985AC8}">
      <dgm:prSet/>
      <dgm:spPr/>
      <dgm:t>
        <a:bodyPr/>
        <a:lstStyle/>
        <a:p>
          <a:endParaRPr lang="en-US"/>
        </a:p>
      </dgm:t>
    </dgm:pt>
    <dgm:pt modelId="{07E1BD11-CA71-AE49-B4E9-93B07D3DF5C0}" type="sibTrans" cxnId="{F68DF137-025D-324E-909D-5CDF8F985AC8}">
      <dgm:prSet/>
      <dgm:spPr/>
      <dgm:t>
        <a:bodyPr/>
        <a:lstStyle/>
        <a:p>
          <a:endParaRPr lang="en-US"/>
        </a:p>
      </dgm:t>
    </dgm:pt>
    <dgm:pt modelId="{CD5BA471-335E-B945-9D37-CBCC9E3D8767}" type="pres">
      <dgm:prSet presAssocID="{6E696B9E-9904-3343-8F37-345440311553}" presName="linearFlow" presStyleCnt="0">
        <dgm:presLayoutVars>
          <dgm:resizeHandles val="exact"/>
        </dgm:presLayoutVars>
      </dgm:prSet>
      <dgm:spPr/>
    </dgm:pt>
    <dgm:pt modelId="{E71BBC4D-11CF-E44F-BAA1-C514F97ADB52}" type="pres">
      <dgm:prSet presAssocID="{30BCBE06-DDA0-2342-B3DB-0DCA876A87DB}" presName="node" presStyleLbl="node1" presStyleIdx="0" presStyleCnt="3" custScaleX="3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B468B-72CE-4A45-8757-BF449639AC42}" type="pres">
      <dgm:prSet presAssocID="{58F2BAE7-B4E1-F943-AACF-6603DCF37BE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E8309ED-1749-DD4A-ABAB-829D3602286E}" type="pres">
      <dgm:prSet presAssocID="{58F2BAE7-B4E1-F943-AACF-6603DCF37BE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E6701F9-2154-1F4A-A5CB-B5B345F359CB}" type="pres">
      <dgm:prSet presAssocID="{B0D0897D-DE20-B440-835A-407F683BCD2D}" presName="node" presStyleLbl="node1" presStyleIdx="1" presStyleCnt="3" custScaleX="3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A74CE-63A9-7040-839E-6C9BD74C0C0C}" type="pres">
      <dgm:prSet presAssocID="{86601DD9-6677-5041-9562-7B7E0FA6959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8C803DE-68B8-4149-9650-2F9E609F56E1}" type="pres">
      <dgm:prSet presAssocID="{86601DD9-6677-5041-9562-7B7E0FA6959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081B889-65D2-E44A-95F5-DE41377C60D6}" type="pres">
      <dgm:prSet presAssocID="{F1C62024-D403-4549-89C2-F27623C511DD}" presName="node" presStyleLbl="node1" presStyleIdx="2" presStyleCnt="3" custScaleX="3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BB26C-FF2B-2C42-9F29-E8A1B3DB76D2}" srcId="{6E696B9E-9904-3343-8F37-345440311553}" destId="{B0D0897D-DE20-B440-835A-407F683BCD2D}" srcOrd="1" destOrd="0" parTransId="{3DC0C94F-F73C-7143-A9E2-EC7902492735}" sibTransId="{86601DD9-6677-5041-9562-7B7E0FA69596}"/>
    <dgm:cxn modelId="{F4883A2C-7E90-6949-ABC1-83362356827A}" type="presOf" srcId="{86601DD9-6677-5041-9562-7B7E0FA69596}" destId="{4E5A74CE-63A9-7040-839E-6C9BD74C0C0C}" srcOrd="0" destOrd="0" presId="urn:microsoft.com/office/officeart/2005/8/layout/process2"/>
    <dgm:cxn modelId="{4C568640-67D8-FF44-B6F9-6B866D45F051}" type="presOf" srcId="{58F2BAE7-B4E1-F943-AACF-6603DCF37BE7}" destId="{9E8309ED-1749-DD4A-ABAB-829D3602286E}" srcOrd="1" destOrd="0" presId="urn:microsoft.com/office/officeart/2005/8/layout/process2"/>
    <dgm:cxn modelId="{741DA8A2-551D-6745-B40B-B09250EB400C}" type="presOf" srcId="{58F2BAE7-B4E1-F943-AACF-6603DCF37BE7}" destId="{4A6B468B-72CE-4A45-8757-BF449639AC42}" srcOrd="0" destOrd="0" presId="urn:microsoft.com/office/officeart/2005/8/layout/process2"/>
    <dgm:cxn modelId="{4DD8F890-F468-E641-8B1B-DD6D1D2E04B4}" type="presOf" srcId="{B0D0897D-DE20-B440-835A-407F683BCD2D}" destId="{3E6701F9-2154-1F4A-A5CB-B5B345F359CB}" srcOrd="0" destOrd="0" presId="urn:microsoft.com/office/officeart/2005/8/layout/process2"/>
    <dgm:cxn modelId="{49BE5593-69B5-6447-B344-F02EF3851609}" type="presOf" srcId="{86601DD9-6677-5041-9562-7B7E0FA69596}" destId="{F8C803DE-68B8-4149-9650-2F9E609F56E1}" srcOrd="1" destOrd="0" presId="urn:microsoft.com/office/officeart/2005/8/layout/process2"/>
    <dgm:cxn modelId="{63E5B490-7063-5F4C-B9A8-51CC2EF94585}" type="presOf" srcId="{6E696B9E-9904-3343-8F37-345440311553}" destId="{CD5BA471-335E-B945-9D37-CBCC9E3D8767}" srcOrd="0" destOrd="0" presId="urn:microsoft.com/office/officeart/2005/8/layout/process2"/>
    <dgm:cxn modelId="{F68DF137-025D-324E-909D-5CDF8F985AC8}" srcId="{6E696B9E-9904-3343-8F37-345440311553}" destId="{F1C62024-D403-4549-89C2-F27623C511DD}" srcOrd="2" destOrd="0" parTransId="{CF8A21A0-3877-3E49-96D8-68581752BBEA}" sibTransId="{07E1BD11-CA71-AE49-B4E9-93B07D3DF5C0}"/>
    <dgm:cxn modelId="{7C557D12-B2D7-F347-8B28-3CF07D3D3BC5}" srcId="{6E696B9E-9904-3343-8F37-345440311553}" destId="{30BCBE06-DDA0-2342-B3DB-0DCA876A87DB}" srcOrd="0" destOrd="0" parTransId="{E1578F4C-D7DA-9744-AA39-D8EF56B40FE9}" sibTransId="{58F2BAE7-B4E1-F943-AACF-6603DCF37BE7}"/>
    <dgm:cxn modelId="{C9546A63-D48B-F643-8F5F-D2A369089BE2}" type="presOf" srcId="{F1C62024-D403-4549-89C2-F27623C511DD}" destId="{2081B889-65D2-E44A-95F5-DE41377C60D6}" srcOrd="0" destOrd="0" presId="urn:microsoft.com/office/officeart/2005/8/layout/process2"/>
    <dgm:cxn modelId="{0DCDC2A5-C79D-F245-823B-BA668779FFD5}" type="presOf" srcId="{30BCBE06-DDA0-2342-B3DB-0DCA876A87DB}" destId="{E71BBC4D-11CF-E44F-BAA1-C514F97ADB52}" srcOrd="0" destOrd="0" presId="urn:microsoft.com/office/officeart/2005/8/layout/process2"/>
    <dgm:cxn modelId="{D69AF6C5-1E24-7844-A858-C0B488367253}" type="presParOf" srcId="{CD5BA471-335E-B945-9D37-CBCC9E3D8767}" destId="{E71BBC4D-11CF-E44F-BAA1-C514F97ADB52}" srcOrd="0" destOrd="0" presId="urn:microsoft.com/office/officeart/2005/8/layout/process2"/>
    <dgm:cxn modelId="{2943EBCE-EFD7-914F-A220-E0AB9973F8E9}" type="presParOf" srcId="{CD5BA471-335E-B945-9D37-CBCC9E3D8767}" destId="{4A6B468B-72CE-4A45-8757-BF449639AC42}" srcOrd="1" destOrd="0" presId="urn:microsoft.com/office/officeart/2005/8/layout/process2"/>
    <dgm:cxn modelId="{D9AD0ECC-5810-744D-A894-952E8170C5F1}" type="presParOf" srcId="{4A6B468B-72CE-4A45-8757-BF449639AC42}" destId="{9E8309ED-1749-DD4A-ABAB-829D3602286E}" srcOrd="0" destOrd="0" presId="urn:microsoft.com/office/officeart/2005/8/layout/process2"/>
    <dgm:cxn modelId="{87A18574-52DA-E746-A425-2BD22810990D}" type="presParOf" srcId="{CD5BA471-335E-B945-9D37-CBCC9E3D8767}" destId="{3E6701F9-2154-1F4A-A5CB-B5B345F359CB}" srcOrd="2" destOrd="0" presId="urn:microsoft.com/office/officeart/2005/8/layout/process2"/>
    <dgm:cxn modelId="{A120F546-D0F3-9E4E-AE42-87870529D46F}" type="presParOf" srcId="{CD5BA471-335E-B945-9D37-CBCC9E3D8767}" destId="{4E5A74CE-63A9-7040-839E-6C9BD74C0C0C}" srcOrd="3" destOrd="0" presId="urn:microsoft.com/office/officeart/2005/8/layout/process2"/>
    <dgm:cxn modelId="{58DBB504-AA16-4842-B251-139E54E8C9F4}" type="presParOf" srcId="{4E5A74CE-63A9-7040-839E-6C9BD74C0C0C}" destId="{F8C803DE-68B8-4149-9650-2F9E609F56E1}" srcOrd="0" destOrd="0" presId="urn:microsoft.com/office/officeart/2005/8/layout/process2"/>
    <dgm:cxn modelId="{38070DCA-0939-3140-9774-CE6F1ED3DCA9}" type="presParOf" srcId="{CD5BA471-335E-B945-9D37-CBCC9E3D8767}" destId="{2081B889-65D2-E44A-95F5-DE41377C60D6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BBC4D-11CF-E44F-BAA1-C514F97ADB52}">
      <dsp:nvSpPr>
        <dsp:cNvPr id="0" name=""/>
        <dsp:cNvSpPr/>
      </dsp:nvSpPr>
      <dsp:spPr>
        <a:xfrm>
          <a:off x="225032" y="0"/>
          <a:ext cx="7779535" cy="1296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Party Bureaucracy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 Ministries and commissions</a:t>
          </a:r>
        </a:p>
      </dsp:txBody>
      <dsp:txXfrm>
        <a:off x="225032" y="0"/>
        <a:ext cx="7779535" cy="1296590"/>
      </dsp:txXfrm>
    </dsp:sp>
    <dsp:sp modelId="{4A6B468B-72CE-4A45-8757-BF449639AC42}">
      <dsp:nvSpPr>
        <dsp:cNvPr id="0" name=""/>
        <dsp:cNvSpPr/>
      </dsp:nvSpPr>
      <dsp:spPr>
        <a:xfrm rot="5400000">
          <a:off x="3871689" y="1329005"/>
          <a:ext cx="486221" cy="583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5400000">
        <a:off x="3871689" y="1329005"/>
        <a:ext cx="486221" cy="583465"/>
      </dsp:txXfrm>
    </dsp:sp>
    <dsp:sp modelId="{3E6701F9-2154-1F4A-A5CB-B5B345F359CB}">
      <dsp:nvSpPr>
        <dsp:cNvPr id="0" name=""/>
        <dsp:cNvSpPr/>
      </dsp:nvSpPr>
      <dsp:spPr>
        <a:xfrm>
          <a:off x="225032" y="1944885"/>
          <a:ext cx="7779535" cy="1296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Province Committee</a:t>
          </a:r>
          <a:endParaRPr lang="en-US" sz="2800" kern="1200" dirty="0"/>
        </a:p>
      </dsp:txBody>
      <dsp:txXfrm>
        <a:off x="225032" y="1944885"/>
        <a:ext cx="7779535" cy="1296590"/>
      </dsp:txXfrm>
    </dsp:sp>
    <dsp:sp modelId="{4E5A74CE-63A9-7040-839E-6C9BD74C0C0C}">
      <dsp:nvSpPr>
        <dsp:cNvPr id="0" name=""/>
        <dsp:cNvSpPr/>
      </dsp:nvSpPr>
      <dsp:spPr>
        <a:xfrm rot="5400000">
          <a:off x="3871689" y="3273891"/>
          <a:ext cx="486221" cy="583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5400000">
        <a:off x="3871689" y="3273891"/>
        <a:ext cx="486221" cy="583465"/>
      </dsp:txXfrm>
    </dsp:sp>
    <dsp:sp modelId="{2081B889-65D2-E44A-95F5-DE41377C60D6}">
      <dsp:nvSpPr>
        <dsp:cNvPr id="0" name=""/>
        <dsp:cNvSpPr/>
      </dsp:nvSpPr>
      <dsp:spPr>
        <a:xfrm>
          <a:off x="225032" y="3889771"/>
          <a:ext cx="7779535" cy="1296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Local Committee</a:t>
          </a:r>
          <a:endParaRPr lang="en-US" sz="2800" kern="1200" dirty="0"/>
        </a:p>
      </dsp:txBody>
      <dsp:txXfrm>
        <a:off x="225032" y="3889771"/>
        <a:ext cx="7779535" cy="129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4EFAC9A3-DAD6-A34C-9AD4-27E8540B044C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4793A1-E364-F544-AC4A-F80CBA463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.hk/url?sa=i&amp;rct=j&amp;q=&amp;esrc=s&amp;source=images&amp;cd=&amp;cad=rja&amp;uact=8&amp;docid=RQT-TLLOxHjM_M&amp;tbnid=qUN_NpKd9yGyyM:&amp;ved=0CAUQjRw&amp;url=http://althistory.wikia.com/wiki/File:Flag_of_the_Chinese_Communist_Party.svg&amp;ei=BS5GU8D6KaHeigekrYCQCQ&amp;psig=AFQjCNGOyipAToERIwTb8EDckI_Oh7fCaA&amp;ust=1397194625330025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hk/url?sa=i&amp;rct=j&amp;q=&amp;esrc=s&amp;source=images&amp;cd=&amp;cad=rja&amp;uact=8&amp;docid=Kt-2Pydt8XNL_M&amp;tbnid=B6IFvHyuMXBOwM:&amp;ved=0CAUQjRw&amp;url=http://www.haowandeyeyou.com/ps/?q=1982%E5%B9%B49%E6%9C%88,%E4%BB%BB%E4%B8%AD%E5%A4%AE%E5%86%9B%E5%A7%94%E5%89%AF%E7%A7%98%E4%B9%A6%E9%95%BF&amp;ei=9SxGU9S4A4jAiQeExIDYBA&amp;psig=AFQjCNEbL7PP1ooX_sz8g-_Z7ZVms1F9Mg&amp;ust=1397194342141629" TargetMode="Externa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3.wikia.nocookie.net/__cb20120723233718/althistory/images/thumb/6/6d/Flag_of_the_Chinese_Communist_Party.svg/1280px-Flag_of_the_Chinese_Communist_Party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Arno Pro Light Display" pitchFamily="18" charset="0"/>
              </a:rPr>
              <a:t>Communist Party of  China</a:t>
            </a:r>
            <a:endParaRPr lang="en-US" sz="6000" b="1" dirty="0">
              <a:solidFill>
                <a:srgbClr val="FFC000"/>
              </a:solidFill>
              <a:latin typeface="Arno Pro Light Displa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3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Soo Jeong , Jeff, James, Yoon Min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http://en.wikipedia.org/wiki/File:Flag_of_the_Chinese_Communist_Party.svg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Lower bodies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Central Committee</a:t>
            </a:r>
            <a:r>
              <a:rPr lang="en-US" dirty="0" smtClean="0"/>
              <a:t>       </a:t>
            </a:r>
            <a:r>
              <a:rPr lang="en-US" u="sng" dirty="0" smtClean="0"/>
              <a:t>National Party Congress</a:t>
            </a:r>
          </a:p>
          <a:p>
            <a:pPr>
              <a:buNone/>
            </a:pPr>
            <a:r>
              <a:rPr lang="en-US" u="sng" dirty="0"/>
              <a:t> </a:t>
            </a:r>
            <a:r>
              <a:rPr lang="en-US" u="sng" dirty="0" smtClean="0"/>
              <a:t>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204 people                 </a:t>
            </a:r>
            <a:r>
              <a:rPr lang="en-US" dirty="0" smtClean="0"/>
              <a:t> 2000 </a:t>
            </a:r>
            <a:r>
              <a:rPr lang="en-US" dirty="0" smtClean="0"/>
              <a:t>people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93157"/>
            <a:ext cx="4419600" cy="294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http://www.heraldsun.com.au/news/world/china-keeps-rare-communist-transfer-of-power-in-shadows/story-fnd134gw-1226513398833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776" y="18864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EXECUTIVE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188640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LEGISLATIVE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012086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Secretary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584" y="2060848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Secretariat(10 people)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7584" y="3212976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Party Bureaucracy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7584" y="4437112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Province Committees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7584" y="5517232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Committees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08104" y="1012086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official (Meng Jianzhu)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08104" y="2060848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Standing Committee of Politburo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08104" y="5517232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Party Congress (2000 people)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08104" y="4437112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Committee(204 people)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08104" y="3212976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Politburo(25 people)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39952" y="0"/>
            <a:ext cx="72008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984" y="0"/>
            <a:ext cx="72008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 Jin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Top Official :Xi Jin Ping</a:t>
            </a:r>
          </a:p>
          <a:p>
            <a:r>
              <a:rPr lang="en-US" sz="2800" dirty="0" smtClean="0"/>
              <a:t>Term of office: 5 years (2 cons terms)</a:t>
            </a:r>
          </a:p>
          <a:p>
            <a:r>
              <a:rPr lang="en-US" sz="2800" dirty="0" smtClean="0"/>
              <a:t>Responsible for nominating the Premier</a:t>
            </a:r>
          </a:p>
          <a:p>
            <a:r>
              <a:rPr lang="en-US" sz="2800" dirty="0" smtClean="0"/>
              <a:t>Total member:82.6 million</a:t>
            </a:r>
            <a:endParaRPr lang="en-US" sz="2800" dirty="0"/>
          </a:p>
        </p:txBody>
      </p:sp>
      <p:pic>
        <p:nvPicPr>
          <p:cNvPr id="2050" name="Picture 2" descr="http://jrwy.zjol.com.cn/resfile/2012-11-16/03/p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219200"/>
            <a:ext cx="3535046" cy="4359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0032" y="5578625"/>
            <a:ext cx="3535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http://dantomozei.ro/2013/03/14/xi-jinping-a-fost-ales-noul-presedinte-al-chinei/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General Secretary</a:t>
            </a:r>
          </a:p>
          <a:p>
            <a:pPr lvl="1"/>
            <a:r>
              <a:rPr lang="en-US" dirty="0" smtClean="0"/>
              <a:t>Xi Jin Ping</a:t>
            </a:r>
          </a:p>
          <a:p>
            <a:pPr lvl="1"/>
            <a:r>
              <a:rPr lang="en-US" dirty="0" smtClean="0"/>
              <a:t>Highest ranking official within CPC</a:t>
            </a:r>
          </a:p>
          <a:p>
            <a:pPr lvl="1"/>
            <a:r>
              <a:rPr lang="en-US" dirty="0" smtClean="0"/>
              <a:t>D</a:t>
            </a:r>
            <a:r>
              <a:rPr lang="en-US" dirty="0" err="1" smtClean="0"/>
              <a:t>e</a:t>
            </a:r>
            <a:r>
              <a:rPr lang="en-US" dirty="0" smtClean="0"/>
              <a:t> facto top decision-making body</a:t>
            </a:r>
          </a:p>
          <a:p>
            <a:pPr lvl="1"/>
            <a:r>
              <a:rPr lang="en-US" dirty="0" smtClean="0"/>
              <a:t>Usually became the leader of the PRC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17638"/>
            <a:ext cx="3454400" cy="4270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688533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http://en.wikipedia.org/wiki/General_Secretary_of_the_Communist_Party_of_China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Secretariats</a:t>
            </a:r>
          </a:p>
          <a:p>
            <a:pPr lvl="1"/>
            <a:r>
              <a:rPr lang="en-US" dirty="0" smtClean="0"/>
              <a:t>C</a:t>
            </a:r>
            <a:r>
              <a:rPr lang="en-US" dirty="0" err="1" smtClean="0"/>
              <a:t>onsists</a:t>
            </a:r>
            <a:r>
              <a:rPr lang="en-US" dirty="0" smtClean="0"/>
              <a:t> of 10 people</a:t>
            </a:r>
          </a:p>
          <a:p>
            <a:pPr lvl="1"/>
            <a:r>
              <a:rPr lang="en-US" dirty="0" smtClean="0"/>
              <a:t>M</a:t>
            </a:r>
            <a:r>
              <a:rPr lang="en-US" dirty="0" err="1" smtClean="0"/>
              <a:t>akes</a:t>
            </a:r>
            <a:r>
              <a:rPr lang="en-US" dirty="0" smtClean="0"/>
              <a:t> personnel decisions in both the party and state (but not the military)</a:t>
            </a:r>
          </a:p>
          <a:p>
            <a:pPr lvl="1"/>
            <a:r>
              <a:rPr lang="en-US" dirty="0" smtClean="0"/>
              <a:t>P</a:t>
            </a:r>
            <a:r>
              <a:rPr lang="en-US" dirty="0" err="1" smtClean="0"/>
              <a:t>ermanent</a:t>
            </a:r>
            <a:r>
              <a:rPr lang="en-US" dirty="0" smtClean="0"/>
              <a:t> bureaucracy</a:t>
            </a:r>
          </a:p>
          <a:p>
            <a:pPr lvl="1"/>
            <a:r>
              <a:rPr lang="en-US" dirty="0" smtClean="0"/>
              <a:t>M</a:t>
            </a:r>
            <a:r>
              <a:rPr lang="en-US" dirty="0" err="1" smtClean="0"/>
              <a:t>anages</a:t>
            </a:r>
            <a:r>
              <a:rPr lang="en-US" dirty="0" smtClean="0"/>
              <a:t> the work of the Central Politburo and its Standing Committee</a:t>
            </a:r>
          </a:p>
          <a:p>
            <a:pPr lvl="1"/>
            <a:r>
              <a:rPr lang="en-US" dirty="0" smtClean="0"/>
              <a:t>Involved in coordination of the party structure</a:t>
            </a:r>
          </a:p>
          <a:p>
            <a:pPr lvl="1"/>
            <a:r>
              <a:rPr lang="en-US" dirty="0" smtClean="0"/>
              <a:t>D</a:t>
            </a:r>
            <a:r>
              <a:rPr lang="en-US" dirty="0" err="1" smtClean="0"/>
              <a:t>oes</a:t>
            </a:r>
            <a:r>
              <a:rPr lang="en-US" dirty="0" smtClean="0"/>
              <a:t> not have policy-making influence</a:t>
            </a:r>
          </a:p>
          <a:p>
            <a:pPr lvl="1"/>
            <a:r>
              <a:rPr lang="en-US" dirty="0" smtClean="0"/>
              <a:t>E</a:t>
            </a:r>
            <a:r>
              <a:rPr lang="en-US" dirty="0" err="1" smtClean="0"/>
              <a:t>lected</a:t>
            </a:r>
            <a:r>
              <a:rPr lang="en-US" dirty="0" smtClean="0"/>
              <a:t> / appointed by Standing Committee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392238"/>
          <a:ext cx="8229600" cy="5186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Top Official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Meng</a:t>
            </a:r>
            <a:r>
              <a:rPr lang="en-US" dirty="0" smtClean="0"/>
              <a:t> </a:t>
            </a:r>
            <a:r>
              <a:rPr lang="en-US" dirty="0" err="1" smtClean="0"/>
              <a:t>Jian</a:t>
            </a:r>
            <a:r>
              <a:rPr lang="en-US" dirty="0" smtClean="0"/>
              <a:t> Zhu</a:t>
            </a:r>
          </a:p>
          <a:p>
            <a:endParaRPr lang="en-US" dirty="0" smtClean="0"/>
          </a:p>
          <a:p>
            <a:r>
              <a:rPr lang="en-US" dirty="0" smtClean="0"/>
              <a:t>5 years term</a:t>
            </a:r>
          </a:p>
          <a:p>
            <a:endParaRPr lang="en-US" dirty="0" smtClean="0"/>
          </a:p>
          <a:p>
            <a:r>
              <a:rPr lang="en-US" dirty="0" smtClean="0"/>
              <a:t>Responsible for: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1. making laws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2. setting government budget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3. Oversighting implementation of law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2209800" cy="305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4273583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http://news.xinhuanet.com/english/special/18cpcnc/2012-11/15/c_131977340.htm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Standing Committee of Politburo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highest committee of legislature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Top leaders of CPC </a:t>
            </a:r>
          </a:p>
          <a:p>
            <a:endParaRPr lang="en-US" sz="3600" dirty="0" smtClean="0"/>
          </a:p>
          <a:p>
            <a:r>
              <a:rPr lang="en-US" sz="3600" dirty="0" smtClean="0"/>
              <a:t>Make most powerful decision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7~9 people</a:t>
            </a:r>
          </a:p>
          <a:p>
            <a:pPr>
              <a:buNone/>
            </a:pP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Politburo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Serve same function </a:t>
            </a:r>
          </a:p>
          <a:p>
            <a:endParaRPr lang="en-US" dirty="0" smtClean="0"/>
          </a:p>
          <a:p>
            <a:r>
              <a:rPr lang="en-US" dirty="0" smtClean="0"/>
              <a:t>25 people </a:t>
            </a:r>
          </a:p>
          <a:p>
            <a:endParaRPr lang="en-US" dirty="0" smtClean="0"/>
          </a:p>
          <a:p>
            <a:r>
              <a:rPr lang="en-US" dirty="0" smtClean="0"/>
              <a:t>7-9 members of this committee comprises the Standing Committee of Politburo 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101</TotalTime>
  <Words>364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Communist Party of  China</vt:lpstr>
      <vt:lpstr>Slide 2</vt:lpstr>
      <vt:lpstr>Xi Jin Ping</vt:lpstr>
      <vt:lpstr>Executive </vt:lpstr>
      <vt:lpstr>Executive </vt:lpstr>
      <vt:lpstr>Executive </vt:lpstr>
      <vt:lpstr>Top Official </vt:lpstr>
      <vt:lpstr>Standing Committee of Politburo </vt:lpstr>
      <vt:lpstr>Politburo</vt:lpstr>
      <vt:lpstr>Lower bodies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</dc:title>
  <dc:creator>Install</dc:creator>
  <cp:lastModifiedBy>Install</cp:lastModifiedBy>
  <cp:revision>8</cp:revision>
  <dcterms:created xsi:type="dcterms:W3CDTF">2014-04-10T06:05:35Z</dcterms:created>
  <dcterms:modified xsi:type="dcterms:W3CDTF">2014-04-10T06:15:32Z</dcterms:modified>
</cp:coreProperties>
</file>