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09" autoAdjust="0"/>
    <p:restoredTop sz="94660"/>
  </p:normalViewPr>
  <p:slideViewPr>
    <p:cSldViewPr>
      <p:cViewPr varScale="1">
        <p:scale>
          <a:sx n="81" d="100"/>
          <a:sy n="81" d="100"/>
        </p:scale>
        <p:origin x="-3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2521-15A6-4BD0-BDD2-9A3D46B0B739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7D1C-9BC5-4FE9-888B-7D0DF95BCE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537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2521-15A6-4BD0-BDD2-9A3D46B0B739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7D1C-9BC5-4FE9-888B-7D0DF95BCE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771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2521-15A6-4BD0-BDD2-9A3D46B0B739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7D1C-9BC5-4FE9-888B-7D0DF95BCE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1809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2521-15A6-4BD0-BDD2-9A3D46B0B739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7D1C-9BC5-4FE9-888B-7D0DF95BCE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40928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2521-15A6-4BD0-BDD2-9A3D46B0B739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7D1C-9BC5-4FE9-888B-7D0DF95BCE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22531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2521-15A6-4BD0-BDD2-9A3D46B0B739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7D1C-9BC5-4FE9-888B-7D0DF95BCE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8991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2521-15A6-4BD0-BDD2-9A3D46B0B739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7D1C-9BC5-4FE9-888B-7D0DF95BCE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66324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2521-15A6-4BD0-BDD2-9A3D46B0B739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7D1C-9BC5-4FE9-888B-7D0DF95BCE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43400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2521-15A6-4BD0-BDD2-9A3D46B0B739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7D1C-9BC5-4FE9-888B-7D0DF95BCE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9302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2521-15A6-4BD0-BDD2-9A3D46B0B739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7D1C-9BC5-4FE9-888B-7D0DF95BCE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69331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12521-15A6-4BD0-BDD2-9A3D46B0B739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7D1C-9BC5-4FE9-888B-7D0DF95BCE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3310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12521-15A6-4BD0-BDD2-9A3D46B0B739}" type="datetimeFigureOut">
              <a:rPr lang="ko-KR" altLang="en-US" smtClean="0"/>
              <a:pPr/>
              <a:t>2014-02-18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A7D1C-9BC5-4FE9-888B-7D0DF95BCE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44293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>
                <a:latin typeface="Impact" panose="020B0806030902050204" pitchFamily="34" charset="0"/>
              </a:rPr>
              <a:t>The Legacy of Early Japan</a:t>
            </a:r>
            <a:endParaRPr lang="ko-KR" altLang="en-US" dirty="0">
              <a:latin typeface="Impact" panose="020B0806030902050204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Queenie </a:t>
            </a:r>
            <a:r>
              <a:rPr lang="en-US" altLang="ko-KR" dirty="0" err="1" smtClean="0"/>
              <a:t>Jeong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2179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nihongaka.sakura.ne.jp/sblo_files/tenzan/image/IMG_4354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colorTemperature colorTemp="88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81018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>
                <a:latin typeface="Impact" panose="020B0806030902050204" pitchFamily="34" charset="0"/>
              </a:rPr>
              <a:t>The Yamato Period</a:t>
            </a:r>
            <a:endParaRPr lang="ko-KR" altLang="en-US" dirty="0">
              <a:latin typeface="Impact" panose="020B080603090205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1600" dirty="0" smtClean="0">
                <a:latin typeface="Franklin Gothic Demi" panose="020B0703020102020204" pitchFamily="34" charset="0"/>
                <a:ea typeface="Adobe Fan Heiti Std B" pitchFamily="34" charset="-128"/>
              </a:rPr>
              <a:t>Rivalries among the </a:t>
            </a:r>
            <a:r>
              <a:rPr lang="en-US" altLang="ko-KR" sz="1600" dirty="0" err="1" smtClean="0">
                <a:latin typeface="Franklin Gothic Demi" panose="020B0703020102020204" pitchFamily="34" charset="0"/>
                <a:ea typeface="Adobe Fan Heiti Std B" pitchFamily="34" charset="-128"/>
              </a:rPr>
              <a:t>uji</a:t>
            </a:r>
            <a:r>
              <a:rPr lang="en-US" altLang="ko-KR" sz="1600" dirty="0" smtClean="0">
                <a:latin typeface="Franklin Gothic Demi" panose="020B0703020102020204" pitchFamily="34" charset="0"/>
                <a:ea typeface="Adobe Fan Heiti Std B" pitchFamily="34" charset="-128"/>
              </a:rPr>
              <a:t> led to conflicts.</a:t>
            </a:r>
          </a:p>
          <a:p>
            <a:endParaRPr lang="en-US" altLang="ko-KR" sz="1600" dirty="0" smtClean="0">
              <a:latin typeface="Franklin Gothic Demi" panose="020B0703020102020204" pitchFamily="34" charset="0"/>
              <a:ea typeface="Adobe Fan Heiti Std B" pitchFamily="34" charset="-128"/>
            </a:endParaRPr>
          </a:p>
          <a:p>
            <a:r>
              <a:rPr lang="en-US" altLang="ko-KR" sz="1600" dirty="0" smtClean="0">
                <a:latin typeface="Franklin Gothic Demi" panose="020B0703020102020204" pitchFamily="34" charset="0"/>
                <a:ea typeface="Adobe Fan Heiti Std B" pitchFamily="34" charset="-128"/>
              </a:rPr>
              <a:t>By 400, one of the most powerful </a:t>
            </a:r>
            <a:r>
              <a:rPr lang="en-US" altLang="ko-KR" sz="1600" dirty="0" err="1" smtClean="0">
                <a:latin typeface="Franklin Gothic Demi" panose="020B0703020102020204" pitchFamily="34" charset="0"/>
                <a:ea typeface="Adobe Fan Heiti Std B" pitchFamily="34" charset="-128"/>
              </a:rPr>
              <a:t>uji</a:t>
            </a:r>
            <a:r>
              <a:rPr lang="en-US" altLang="ko-KR" sz="1600" dirty="0" smtClean="0">
                <a:latin typeface="Franklin Gothic Demi" panose="020B0703020102020204" pitchFamily="34" charset="0"/>
                <a:ea typeface="Adobe Fan Heiti Std B" pitchFamily="34" charset="-128"/>
              </a:rPr>
              <a:t>, the Yamato, had become dominant power.</a:t>
            </a:r>
          </a:p>
          <a:p>
            <a:endParaRPr lang="en-US" altLang="ko-KR" sz="1600" dirty="0" smtClean="0">
              <a:latin typeface="Franklin Gothic Demi" panose="020B0703020102020204" pitchFamily="34" charset="0"/>
              <a:ea typeface="Adobe Fan Heiti Std B" pitchFamily="34" charset="-128"/>
            </a:endParaRPr>
          </a:p>
          <a:p>
            <a:r>
              <a:rPr lang="en-US" altLang="ko-KR" sz="1600" dirty="0" smtClean="0">
                <a:latin typeface="Franklin Gothic Demi" panose="020B0703020102020204" pitchFamily="34" charset="0"/>
                <a:ea typeface="Adobe Fan Heiti Std B" pitchFamily="34" charset="-128"/>
              </a:rPr>
              <a:t>Based on the Yamato, or Nara, Plain, they became leader of a coalition, or union.</a:t>
            </a:r>
          </a:p>
          <a:p>
            <a:endParaRPr lang="en-US" altLang="ko-KR" sz="1600" dirty="0" smtClean="0">
              <a:latin typeface="Franklin Gothic Demi" panose="020B0703020102020204" pitchFamily="34" charset="0"/>
              <a:ea typeface="Adobe Fan Heiti Std B" pitchFamily="34" charset="-128"/>
            </a:endParaRPr>
          </a:p>
          <a:p>
            <a:r>
              <a:rPr lang="en-US" altLang="ko-KR" sz="1600" dirty="0" smtClean="0">
                <a:latin typeface="Franklin Gothic Demi" panose="020B0703020102020204" pitchFamily="34" charset="0"/>
                <a:ea typeface="Adobe Fan Heiti Std B" pitchFamily="34" charset="-128"/>
              </a:rPr>
              <a:t>They invaded Korea and occupied land there. </a:t>
            </a:r>
          </a:p>
          <a:p>
            <a:endParaRPr lang="en-US" altLang="ko-KR" sz="1600" dirty="0" smtClean="0">
              <a:latin typeface="Franklin Gothic Demi" panose="020B0703020102020204" pitchFamily="34" charset="0"/>
              <a:ea typeface="Adobe Fan Heiti Std B" pitchFamily="34" charset="-128"/>
            </a:endParaRPr>
          </a:p>
          <a:p>
            <a:r>
              <a:rPr lang="en-US" altLang="ko-KR" sz="1600" dirty="0" smtClean="0">
                <a:latin typeface="Franklin Gothic Demi" panose="020B0703020102020204" pitchFamily="34" charset="0"/>
                <a:ea typeface="Adobe Fan Heiti Std B" pitchFamily="34" charset="-128"/>
              </a:rPr>
              <a:t>The ruler of </a:t>
            </a:r>
            <a:r>
              <a:rPr lang="en-US" altLang="ko-KR" sz="1600" dirty="0" err="1" smtClean="0">
                <a:latin typeface="Franklin Gothic Demi" panose="020B0703020102020204" pitchFamily="34" charset="0"/>
                <a:ea typeface="Adobe Fan Heiti Std B" pitchFamily="34" charset="-128"/>
              </a:rPr>
              <a:t>tenno</a:t>
            </a:r>
            <a:r>
              <a:rPr lang="en-US" altLang="ko-KR" sz="1600" dirty="0" smtClean="0">
                <a:latin typeface="Franklin Gothic Demi" panose="020B0703020102020204" pitchFamily="34" charset="0"/>
                <a:ea typeface="Adobe Fan Heiti Std B" pitchFamily="34" charset="-128"/>
              </a:rPr>
              <a:t> </a:t>
            </a:r>
            <a:r>
              <a:rPr lang="en-US" altLang="ko-KR" sz="1600" dirty="0" err="1" smtClean="0">
                <a:latin typeface="Franklin Gothic Demi" panose="020B0703020102020204" pitchFamily="34" charset="0"/>
                <a:ea typeface="Adobe Fan Heiti Std B" pitchFamily="34" charset="-128"/>
              </a:rPr>
              <a:t>uji</a:t>
            </a:r>
            <a:r>
              <a:rPr lang="en-US" altLang="ko-KR" sz="1600" dirty="0" smtClean="0">
                <a:latin typeface="Franklin Gothic Demi" panose="020B0703020102020204" pitchFamily="34" charset="0"/>
                <a:ea typeface="Adobe Fan Heiti Std B" pitchFamily="34" charset="-128"/>
              </a:rPr>
              <a:t>, one of the most powerful of the Yamato group, became the first emperor of Japan</a:t>
            </a:r>
          </a:p>
          <a:p>
            <a:endParaRPr lang="en-US" altLang="ko-KR" sz="1600" dirty="0" smtClean="0">
              <a:latin typeface="Franklin Gothic Demi" panose="020B0703020102020204" pitchFamily="34" charset="0"/>
              <a:ea typeface="Adobe Fan Heiti Std B" pitchFamily="34" charset="-128"/>
            </a:endParaRPr>
          </a:p>
          <a:p>
            <a:r>
              <a:rPr lang="en-US" altLang="ko-KR" sz="1600" dirty="0" smtClean="0">
                <a:latin typeface="Franklin Gothic Demi" panose="020B0703020102020204" pitchFamily="34" charset="0"/>
                <a:ea typeface="Adobe Fan Heiti Std B" pitchFamily="34" charset="-128"/>
              </a:rPr>
              <a:t>Shinto- the ways of the gods.</a:t>
            </a:r>
          </a:p>
          <a:p>
            <a:endParaRPr lang="en-US" altLang="ko-KR" sz="1600" dirty="0" smtClean="0">
              <a:latin typeface="Franklin Gothic Demi" panose="020B0703020102020204" pitchFamily="34" charset="0"/>
              <a:ea typeface="Adobe Fan Heiti Std B" pitchFamily="34" charset="-128"/>
            </a:endParaRPr>
          </a:p>
          <a:p>
            <a:r>
              <a:rPr lang="en-US" altLang="ko-KR" sz="1600" dirty="0" smtClean="0">
                <a:latin typeface="Franklin Gothic Demi" panose="020B0703020102020204" pitchFamily="34" charset="0"/>
                <a:ea typeface="Adobe Fan Heiti Std B" pitchFamily="34" charset="-128"/>
              </a:rPr>
              <a:t>Shinto religion was widely practiced in Japan.</a:t>
            </a:r>
          </a:p>
          <a:p>
            <a:endParaRPr lang="en-US" altLang="ko-KR" sz="1600" dirty="0" smtClean="0">
              <a:latin typeface="Franklin Gothic Demi" panose="020B0703020102020204" pitchFamily="34" charset="0"/>
              <a:ea typeface="Adobe Fan Heiti Std B" pitchFamily="34" charset="-128"/>
            </a:endParaRPr>
          </a:p>
          <a:p>
            <a:r>
              <a:rPr lang="en-US" altLang="ko-KR" sz="1600" dirty="0" smtClean="0">
                <a:latin typeface="Franklin Gothic Demi" panose="020B0703020102020204" pitchFamily="34" charset="0"/>
                <a:ea typeface="Adobe Fan Heiti Std B" pitchFamily="34" charset="-128"/>
              </a:rPr>
              <a:t>Believers in Shinto worshipped many gods, called kami</a:t>
            </a:r>
          </a:p>
        </p:txBody>
      </p:sp>
    </p:spTree>
    <p:extLst>
      <p:ext uri="{BB962C8B-B14F-4D97-AF65-F5344CB8AC3E}">
        <p14:creationId xmlns:p14="http://schemas.microsoft.com/office/powerpoint/2010/main" xmlns="" val="112966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csuchico.edu/~cheinz/syllabi/asst001/fall98/vanoni/Elizabeth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Impact" panose="020B0806030902050204" pitchFamily="34" charset="0"/>
              </a:rPr>
              <a:t>Contacts with China</a:t>
            </a:r>
            <a:endParaRPr lang="ko-KR" altLang="en-US" dirty="0">
              <a:latin typeface="Impact" panose="020B080603090205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864" y="1567333"/>
            <a:ext cx="8229600" cy="4525963"/>
          </a:xfrm>
        </p:spPr>
        <p:txBody>
          <a:bodyPr>
            <a:noAutofit/>
          </a:bodyPr>
          <a:lstStyle/>
          <a:p>
            <a:r>
              <a:rPr lang="en-US" altLang="ko-KR" sz="1600" dirty="0" smtClean="0">
                <a:latin typeface="Franklin Gothic Demi" panose="020B0703020102020204" pitchFamily="34" charset="0"/>
              </a:rPr>
              <a:t>From the 4</a:t>
            </a:r>
            <a:r>
              <a:rPr lang="en-US" altLang="ko-KR" sz="1600" baseline="30000" dirty="0" smtClean="0">
                <a:latin typeface="Franklin Gothic Demi" panose="020B0703020102020204" pitchFamily="34" charset="0"/>
              </a:rPr>
              <a:t>th</a:t>
            </a:r>
            <a:r>
              <a:rPr lang="en-US" altLang="ko-KR" sz="1600" dirty="0" smtClean="0">
                <a:latin typeface="Franklin Gothic Demi" panose="020B0703020102020204" pitchFamily="34" charset="0"/>
              </a:rPr>
              <a:t> </a:t>
            </a:r>
            <a:r>
              <a:rPr lang="en-US" altLang="ko-KR" sz="1800" dirty="0" smtClean="0">
                <a:latin typeface="Franklin Gothic Demi" panose="020B0703020102020204" pitchFamily="34" charset="0"/>
              </a:rPr>
              <a:t>century</a:t>
            </a:r>
            <a:r>
              <a:rPr lang="en-US" altLang="ko-KR" sz="1600" dirty="0" smtClean="0">
                <a:latin typeface="Franklin Gothic Demi" panose="020B0703020102020204" pitchFamily="34" charset="0"/>
              </a:rPr>
              <a:t> through the mid 6</a:t>
            </a:r>
            <a:r>
              <a:rPr lang="en-US" altLang="ko-KR" sz="1600" baseline="30000" dirty="0" smtClean="0">
                <a:latin typeface="Franklin Gothic Demi" panose="020B0703020102020204" pitchFamily="34" charset="0"/>
              </a:rPr>
              <a:t>th</a:t>
            </a:r>
            <a:r>
              <a:rPr lang="en-US" altLang="ko-KR" sz="1600" dirty="0" smtClean="0">
                <a:latin typeface="Franklin Gothic Demi" panose="020B0703020102020204" pitchFamily="34" charset="0"/>
              </a:rPr>
              <a:t> century, the Yamato were in close touch with southern Korea. </a:t>
            </a:r>
          </a:p>
          <a:p>
            <a:endParaRPr lang="en-US" altLang="ko-KR" sz="1600" dirty="0">
              <a:latin typeface="Franklin Gothic Demi" panose="020B0703020102020204" pitchFamily="34" charset="0"/>
            </a:endParaRPr>
          </a:p>
          <a:p>
            <a:r>
              <a:rPr lang="en-US" altLang="ko-KR" sz="1600" dirty="0" smtClean="0">
                <a:latin typeface="Franklin Gothic Demi" panose="020B0703020102020204" pitchFamily="34" charset="0"/>
              </a:rPr>
              <a:t>From the 5</a:t>
            </a:r>
            <a:r>
              <a:rPr lang="en-US" altLang="ko-KR" sz="1600" baseline="30000" dirty="0" smtClean="0">
                <a:latin typeface="Franklin Gothic Demi" panose="020B0703020102020204" pitchFamily="34" charset="0"/>
              </a:rPr>
              <a:t>th</a:t>
            </a:r>
            <a:r>
              <a:rPr lang="en-US" altLang="ko-KR" sz="1600" dirty="0" smtClean="0">
                <a:latin typeface="Franklin Gothic Demi" panose="020B0703020102020204" pitchFamily="34" charset="0"/>
              </a:rPr>
              <a:t> century on, Japan was deeply influenced by the culture of China.</a:t>
            </a:r>
          </a:p>
          <a:p>
            <a:endParaRPr lang="en-US" altLang="ko-KR" sz="1600" dirty="0">
              <a:latin typeface="Franklin Gothic Demi" panose="020B0703020102020204" pitchFamily="34" charset="0"/>
            </a:endParaRPr>
          </a:p>
          <a:p>
            <a:r>
              <a:rPr lang="en-US" altLang="ko-KR" sz="1600" dirty="0" smtClean="0">
                <a:latin typeface="Franklin Gothic Demi" panose="020B0703020102020204" pitchFamily="34" charset="0"/>
              </a:rPr>
              <a:t>Chinese civilization played an increasingly vital role in shaping Japanese culture. </a:t>
            </a:r>
          </a:p>
          <a:p>
            <a:endParaRPr lang="en-US" altLang="ko-KR" sz="1600" dirty="0">
              <a:latin typeface="Franklin Gothic Demi" panose="020B0703020102020204" pitchFamily="34" charset="0"/>
            </a:endParaRPr>
          </a:p>
          <a:p>
            <a:r>
              <a:rPr lang="en-US" altLang="ko-KR" sz="1600" dirty="0" smtClean="0">
                <a:latin typeface="Franklin Gothic Demi" panose="020B0703020102020204" pitchFamily="34" charset="0"/>
              </a:rPr>
              <a:t>The introduction of Buddhism by monks and scholars from China about 552</a:t>
            </a:r>
          </a:p>
          <a:p>
            <a:pPr marL="0" indent="0">
              <a:buNone/>
            </a:pPr>
            <a:r>
              <a:rPr lang="en-US" altLang="ko-KR" sz="1600" dirty="0">
                <a:latin typeface="Franklin Gothic Demi" panose="020B0703020102020204" pitchFamily="34" charset="0"/>
              </a:rPr>
              <a:t>	</a:t>
            </a:r>
            <a:r>
              <a:rPr lang="en-US" altLang="ko-KR" sz="1600" dirty="0" smtClean="0">
                <a:latin typeface="Franklin Gothic Demi" panose="020B0703020102020204" pitchFamily="34" charset="0"/>
              </a:rPr>
              <a:t>- helped shape Japans religious tradition</a:t>
            </a:r>
          </a:p>
          <a:p>
            <a:pPr marL="0" indent="0">
              <a:buNone/>
            </a:pPr>
            <a:r>
              <a:rPr lang="en-US" altLang="ko-KR" sz="1600" dirty="0">
                <a:latin typeface="Franklin Gothic Demi" panose="020B0703020102020204" pitchFamily="34" charset="0"/>
              </a:rPr>
              <a:t>	</a:t>
            </a:r>
            <a:r>
              <a:rPr lang="en-US" altLang="ko-KR" sz="1600" dirty="0" smtClean="0">
                <a:latin typeface="Franklin Gothic Demi" panose="020B0703020102020204" pitchFamily="34" charset="0"/>
              </a:rPr>
              <a:t>- Chinese learning and philosophy as well as Chinese style in art and literature</a:t>
            </a:r>
          </a:p>
          <a:p>
            <a:pPr marL="0" indent="0">
              <a:buNone/>
            </a:pPr>
            <a:endParaRPr lang="en-US" altLang="ko-KR" sz="1600" dirty="0">
              <a:latin typeface="Franklin Gothic Demi" panose="020B0703020102020204" pitchFamily="34" charset="0"/>
            </a:endParaRPr>
          </a:p>
          <a:p>
            <a:r>
              <a:rPr lang="en-US" altLang="ko-KR" sz="1600" dirty="0" smtClean="0">
                <a:latin typeface="Franklin Gothic Demi" panose="020B0703020102020204" pitchFamily="34" charset="0"/>
              </a:rPr>
              <a:t>Shinto rituals continued to be observed, and Shinto ceremonies were carried out alongside Buddhist rites. </a:t>
            </a:r>
          </a:p>
          <a:p>
            <a:endParaRPr lang="en-US" altLang="ko-KR" sz="1600" dirty="0">
              <a:latin typeface="Franklin Gothic Demi" panose="020B0703020102020204" pitchFamily="34" charset="0"/>
            </a:endParaRPr>
          </a:p>
          <a:p>
            <a:r>
              <a:rPr lang="en-US" altLang="ko-KR" sz="1600" dirty="0" smtClean="0">
                <a:latin typeface="Franklin Gothic Demi" panose="020B0703020102020204" pitchFamily="34" charset="0"/>
              </a:rPr>
              <a:t>Prince </a:t>
            </a:r>
            <a:r>
              <a:rPr lang="en-US" altLang="ko-KR" sz="1600" dirty="0" err="1" smtClean="0">
                <a:latin typeface="Franklin Gothic Demi" panose="020B0703020102020204" pitchFamily="34" charset="0"/>
              </a:rPr>
              <a:t>Shotoku</a:t>
            </a:r>
            <a:r>
              <a:rPr lang="en-US" altLang="ko-KR" sz="1600" dirty="0" smtClean="0">
                <a:latin typeface="Franklin Gothic Demi" panose="020B0703020102020204" pitchFamily="34" charset="0"/>
              </a:rPr>
              <a:t>, the most important Yamato ruler. He set the country on the road to a centralized state, and also begin the imperial policy of cultural borrowing from China.</a:t>
            </a:r>
            <a:endParaRPr lang="ko-KR" altLang="en-US" sz="1600" dirty="0"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7147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ts3.mm.bing.net/th?id=H.4617589345943886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23" y="404664"/>
            <a:ext cx="9112277" cy="610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Impact" panose="020B0806030902050204" pitchFamily="34" charset="0"/>
              </a:rPr>
              <a:t>The </a:t>
            </a:r>
            <a:r>
              <a:rPr lang="en-US" altLang="ko-KR" dirty="0" err="1" smtClean="0">
                <a:solidFill>
                  <a:schemeClr val="bg1"/>
                </a:solidFill>
                <a:latin typeface="Impact" panose="020B0806030902050204" pitchFamily="34" charset="0"/>
              </a:rPr>
              <a:t>Taika</a:t>
            </a:r>
            <a:r>
              <a:rPr lang="en-US" altLang="ko-KR" dirty="0" smtClean="0">
                <a:solidFill>
                  <a:schemeClr val="bg1"/>
                </a:solidFill>
                <a:latin typeface="Impact" panose="020B0806030902050204" pitchFamily="34" charset="0"/>
              </a:rPr>
              <a:t> Reforms </a:t>
            </a:r>
            <a:endParaRPr lang="ko-KR" altLang="en-US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6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The influence of Chinese ways on Japan was intensified when the powerful Fujiwara family gained control of the imperial court in 645.</a:t>
            </a:r>
          </a:p>
          <a:p>
            <a:endParaRPr lang="en-US" altLang="ko-KR" sz="1600" dirty="0" smtClean="0">
              <a:solidFill>
                <a:schemeClr val="bg1"/>
              </a:solidFill>
              <a:latin typeface="Franklin Gothic Demi" panose="020B0703020102020204" pitchFamily="34" charset="0"/>
            </a:endParaRPr>
          </a:p>
          <a:p>
            <a:r>
              <a:rPr lang="en-US" altLang="ko-KR" sz="1600" dirty="0" err="1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Taika</a:t>
            </a:r>
            <a:r>
              <a:rPr lang="en-US" altLang="ko-KR" sz="16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 Reforms, or “Great Changes”, which adopted the min features of Chinese system of taxation, land ownership,.</a:t>
            </a:r>
          </a:p>
          <a:p>
            <a:endParaRPr lang="en-US" altLang="ko-KR" sz="1600" dirty="0" smtClean="0">
              <a:solidFill>
                <a:schemeClr val="bg1"/>
              </a:solidFill>
              <a:latin typeface="Franklin Gothic Demi" panose="020B0703020102020204" pitchFamily="34" charset="0"/>
            </a:endParaRPr>
          </a:p>
          <a:p>
            <a:r>
              <a:rPr lang="en-US" altLang="ko-KR" sz="16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To ensure the success of the reforms, the Fujiwara and their supporters overcame those </a:t>
            </a:r>
            <a:r>
              <a:rPr lang="en-US" altLang="ko-KR" sz="1600" dirty="0" err="1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uji</a:t>
            </a:r>
            <a:r>
              <a:rPr lang="en-US" altLang="ko-KR" sz="16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 that were opposed to these changes. They also forced the </a:t>
            </a:r>
            <a:r>
              <a:rPr lang="en-US" altLang="ko-KR" sz="1600" dirty="0" err="1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uji</a:t>
            </a:r>
            <a:r>
              <a:rPr lang="en-US" altLang="ko-KR" sz="16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 to recognize the Yamato ruler as emperor of all Japan.</a:t>
            </a:r>
          </a:p>
          <a:p>
            <a:endParaRPr lang="en-US" altLang="ko-KR" sz="1600" dirty="0" smtClean="0">
              <a:solidFill>
                <a:schemeClr val="bg1"/>
              </a:solidFill>
              <a:latin typeface="Franklin Gothic Demi" panose="020B0703020102020204" pitchFamily="34" charset="0"/>
            </a:endParaRPr>
          </a:p>
          <a:p>
            <a:r>
              <a:rPr lang="en-US" altLang="ko-KR" sz="16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The most important of the </a:t>
            </a:r>
            <a:r>
              <a:rPr lang="en-US" altLang="ko-KR" sz="1600" dirty="0" err="1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Taika</a:t>
            </a:r>
            <a:r>
              <a:rPr lang="en-US" altLang="ko-KR" sz="16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 Reforms was to set up stronger central government under the emperor with power over the </a:t>
            </a:r>
            <a:r>
              <a:rPr lang="en-US" altLang="ko-KR" sz="1600" dirty="0" err="1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uji</a:t>
            </a:r>
            <a:r>
              <a:rPr lang="en-US" altLang="ko-KR" sz="1600" dirty="0" smtClean="0">
                <a:solidFill>
                  <a:schemeClr val="bg1"/>
                </a:solidFill>
                <a:latin typeface="Franklin Gothic Demi" panose="020B0703020102020204" pitchFamily="34" charset="0"/>
              </a:rPr>
              <a:t>. </a:t>
            </a:r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xmlns="" val="2904079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ts3.mm.bing.net/th?id=H.4617589345943886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723" y="404664"/>
            <a:ext cx="9112277" cy="610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3888432"/>
          </a:xfrm>
        </p:spPr>
        <p:txBody>
          <a:bodyPr>
            <a:normAutofit/>
          </a:bodyPr>
          <a:lstStyle/>
          <a:p>
            <a:r>
              <a:rPr lang="en-US" altLang="ko-KR" sz="1600" dirty="0">
                <a:solidFill>
                  <a:schemeClr val="bg1"/>
                </a:solidFill>
                <a:latin typeface="Franklin Gothic Demi" panose="020B0703020102020204" pitchFamily="34" charset="0"/>
              </a:rPr>
              <a:t>Japan’s government was organized into ministries with high officials responsible to the emperor. Equally important, a large bureaucracy, or group of government officials was appointed to help administer government laws and decrees </a:t>
            </a:r>
          </a:p>
          <a:p>
            <a:endParaRPr lang="en-US" altLang="ko-KR" sz="1600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  <a:p>
            <a:r>
              <a:rPr lang="en-US" altLang="ko-KR" sz="1600" dirty="0">
                <a:solidFill>
                  <a:schemeClr val="bg1"/>
                </a:solidFill>
                <a:latin typeface="Franklin Gothic Demi" panose="020B0703020102020204" pitchFamily="34" charset="0"/>
              </a:rPr>
              <a:t>Unlike China, Japan members of the noble court families were asked to administer the government.</a:t>
            </a:r>
          </a:p>
          <a:p>
            <a:endParaRPr lang="en-US" altLang="ko-KR" sz="1600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  <a:p>
            <a:r>
              <a:rPr lang="en-US" altLang="ko-KR" sz="1600" dirty="0">
                <a:solidFill>
                  <a:schemeClr val="bg1"/>
                </a:solidFill>
                <a:latin typeface="Franklin Gothic Demi" panose="020B0703020102020204" pitchFamily="34" charset="0"/>
              </a:rPr>
              <a:t>Japan was divided in to 66 provinces. These provinces the lands that were the home of the </a:t>
            </a:r>
            <a:r>
              <a:rPr lang="en-US" altLang="ko-KR" sz="1600" dirty="0" err="1">
                <a:solidFill>
                  <a:schemeClr val="bg1"/>
                </a:solidFill>
                <a:latin typeface="Franklin Gothic Demi" panose="020B0703020102020204" pitchFamily="34" charset="0"/>
              </a:rPr>
              <a:t>uji</a:t>
            </a:r>
            <a:r>
              <a:rPr lang="en-US" altLang="ko-KR" sz="1600" dirty="0">
                <a:solidFill>
                  <a:schemeClr val="bg1"/>
                </a:solidFill>
                <a:latin typeface="Franklin Gothic Demi" panose="020B0703020102020204" pitchFamily="34" charset="0"/>
              </a:rPr>
              <a:t>, were to be ruled by officials sent by the central government.  </a:t>
            </a:r>
          </a:p>
          <a:p>
            <a:endParaRPr lang="en-US" altLang="ko-KR" sz="1600" dirty="0">
              <a:solidFill>
                <a:schemeClr val="bg1"/>
              </a:solidFill>
              <a:latin typeface="Franklin Gothic Demi" panose="020B0703020102020204" pitchFamily="34" charset="0"/>
            </a:endParaRPr>
          </a:p>
          <a:p>
            <a:r>
              <a:rPr lang="en-US" altLang="ko-KR" sz="1600" dirty="0">
                <a:solidFill>
                  <a:schemeClr val="bg1"/>
                </a:solidFill>
                <a:latin typeface="Franklin Gothic Demi" panose="020B0703020102020204" pitchFamily="34" charset="0"/>
              </a:rPr>
              <a:t>All land in Japan was declared the property of the imperial government, and it was to be divided equally among people.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41043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Questions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group was the Japanese first emperor?</a:t>
            </a:r>
          </a:p>
          <a:p>
            <a:r>
              <a:rPr lang="en-US" altLang="ko-KR" dirty="0" smtClean="0"/>
              <a:t>What is Kami?</a:t>
            </a:r>
          </a:p>
          <a:p>
            <a:r>
              <a:rPr lang="en-US" altLang="ko-KR" dirty="0" smtClean="0"/>
              <a:t>What are Prince </a:t>
            </a:r>
            <a:r>
              <a:rPr lang="en-US" altLang="ko-KR" dirty="0" err="1" smtClean="0"/>
              <a:t>Shotoku’s</a:t>
            </a:r>
            <a:r>
              <a:rPr lang="en-US" altLang="ko-KR" dirty="0" smtClean="0"/>
              <a:t> great achievements?</a:t>
            </a:r>
          </a:p>
          <a:p>
            <a:r>
              <a:rPr lang="en-US" altLang="ko-KR" dirty="0" smtClean="0"/>
              <a:t>What is </a:t>
            </a:r>
            <a:r>
              <a:rPr lang="en-US" altLang="ko-KR" dirty="0" err="1" smtClean="0"/>
              <a:t>Taika</a:t>
            </a:r>
            <a:r>
              <a:rPr lang="en-US" altLang="ko-KR" dirty="0" smtClean="0"/>
              <a:t> Reform?</a:t>
            </a:r>
          </a:p>
          <a:p>
            <a:r>
              <a:rPr lang="en-US" altLang="ko-KR" dirty="0" smtClean="0"/>
              <a:t>What are differences between China government and Japan government?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34331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4838</TotalTime>
  <Words>425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테마</vt:lpstr>
      <vt:lpstr>The Legacy of Early Japan</vt:lpstr>
      <vt:lpstr>The Yamato Period</vt:lpstr>
      <vt:lpstr>Contacts with China</vt:lpstr>
      <vt:lpstr>The Taika Reforms </vt:lpstr>
      <vt:lpstr>Slide 5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Jeong Ja Eun</dc:creator>
  <cp:lastModifiedBy>user</cp:lastModifiedBy>
  <cp:revision>11</cp:revision>
  <dcterms:created xsi:type="dcterms:W3CDTF">2014-02-12T15:56:04Z</dcterms:created>
  <dcterms:modified xsi:type="dcterms:W3CDTF">2014-02-18T00:55:14Z</dcterms:modified>
</cp:coreProperties>
</file>