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57" r:id="rId3"/>
    <p:sldId id="278" r:id="rId4"/>
    <p:sldId id="276" r:id="rId5"/>
    <p:sldId id="258" r:id="rId6"/>
    <p:sldId id="277" r:id="rId7"/>
    <p:sldId id="260" r:id="rId8"/>
    <p:sldId id="261" r:id="rId9"/>
    <p:sldId id="279" r:id="rId10"/>
    <p:sldId id="262" r:id="rId11"/>
    <p:sldId id="280" r:id="rId12"/>
    <p:sldId id="282" r:id="rId13"/>
    <p:sldId id="263" r:id="rId14"/>
    <p:sldId id="264" r:id="rId15"/>
    <p:sldId id="265" r:id="rId16"/>
    <p:sldId id="267" r:id="rId17"/>
    <p:sldId id="268" r:id="rId18"/>
    <p:sldId id="269" r:id="rId19"/>
    <p:sldId id="266" r:id="rId20"/>
    <p:sldId id="270" r:id="rId21"/>
    <p:sldId id="271" r:id="rId22"/>
    <p:sldId id="27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A8B0A-317D-4F4F-8F87-A2392BB32FB2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DEF6B-C979-411E-AC66-372C00A5C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D98AB-AAD6-41B2-B0F8-6D123F349660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1C13D-56A2-423E-BBF5-832258E4DD4E}" type="slidenum">
              <a:rPr lang="en-US"/>
              <a:pPr/>
              <a:t>18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2002B-D728-4F86-84DB-D289353309E0}" type="slidenum">
              <a:rPr lang="en-US"/>
              <a:pPr/>
              <a:t>20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F4E55-27F8-4AD2-8E16-AF7CD3D10F5E}" type="slidenum">
              <a:rPr lang="en-US"/>
              <a:pPr/>
              <a:t>21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C2E4E-5543-4C40-AA34-F18E15694F2C}" type="slidenum">
              <a:rPr lang="en-US"/>
              <a:pPr/>
              <a:t>22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AF679-9DE6-4D64-B633-E071814F6AA3}" type="slidenum">
              <a:rPr lang="en-US"/>
              <a:pPr/>
              <a:t>23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644A5-BEE8-4EA1-A6DA-31FD0E77D6CB}" type="slidenum">
              <a:rPr lang="en-US"/>
              <a:pPr/>
              <a:t>7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6684B-92B2-4554-A58A-049FBDCCE470}" type="slidenum">
              <a:rPr lang="en-US"/>
              <a:pPr/>
              <a:t>8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8DEC0-3A9A-42AF-986C-0789E7A362DF}" type="slidenum">
              <a:rPr lang="en-US"/>
              <a:pPr/>
              <a:t>10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B0808-582E-4646-A6F9-E907F7A3E8BC}" type="slidenum">
              <a:rPr lang="en-US"/>
              <a:pPr/>
              <a:t>13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B8F98-5D57-422F-B3DA-63A821527F3F}" type="slidenum">
              <a:rPr lang="en-US"/>
              <a:pPr/>
              <a:t>14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A1DED-264A-456C-BB3F-53F213AFD72F}" type="slidenum">
              <a:rPr lang="en-US"/>
              <a:pPr/>
              <a:t>15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50614-B314-4B52-9962-FE6AE8CA1334}" type="slidenum">
              <a:rPr lang="en-US"/>
              <a:pPr/>
              <a:t>16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9DAF6-827C-465C-A2EE-3507E4FB2180}" type="slidenum">
              <a:rPr lang="en-US"/>
              <a:pPr/>
              <a:t>17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76DE-B935-4573-86DC-F479AB1F23B8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E4B3-3092-4602-82ED-59DA77EC6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 Mongol Empire conquer so much territory?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Obj</a:t>
            </a:r>
            <a:r>
              <a:rPr lang="en-US" dirty="0" smtClean="0">
                <a:solidFill>
                  <a:srgbClr val="0070C0"/>
                </a:solidFill>
              </a:rPr>
              <a:t>: Identify the contrast between </a:t>
            </a:r>
            <a:r>
              <a:rPr lang="en-US" dirty="0" err="1" smtClean="0">
                <a:solidFill>
                  <a:srgbClr val="0070C0"/>
                </a:solidFill>
              </a:rPr>
              <a:t>pastorial</a:t>
            </a:r>
            <a:r>
              <a:rPr lang="en-US" dirty="0" smtClean="0">
                <a:solidFill>
                  <a:srgbClr val="0070C0"/>
                </a:solidFill>
              </a:rPr>
              <a:t> nomads to fierce warriors</a:t>
            </a:r>
          </a:p>
          <a:p>
            <a:pPr>
              <a:buNone/>
            </a:pPr>
            <a:r>
              <a:rPr lang="en-US" dirty="0" smtClean="0"/>
              <a:t>Agenda: 1. Turn in Bibliographies</a:t>
            </a:r>
          </a:p>
          <a:p>
            <a:pPr>
              <a:buNone/>
            </a:pPr>
            <a:r>
              <a:rPr lang="en-US" dirty="0" smtClean="0"/>
              <a:t>		      2. PPT notes</a:t>
            </a:r>
          </a:p>
          <a:p>
            <a:pPr>
              <a:buNone/>
            </a:pPr>
            <a:r>
              <a:rPr lang="en-US" dirty="0" smtClean="0"/>
              <a:t>		      3. Group work</a:t>
            </a:r>
          </a:p>
          <a:p>
            <a:pPr>
              <a:buNone/>
            </a:pPr>
            <a:r>
              <a:rPr lang="en-US" dirty="0" smtClean="0"/>
              <a:t>			-Read h/o answer discussion questions</a:t>
            </a:r>
          </a:p>
          <a:p>
            <a:pPr>
              <a:buNone/>
            </a:pPr>
            <a:r>
              <a:rPr lang="en-US" dirty="0" smtClean="0"/>
              <a:t>			-write </a:t>
            </a:r>
            <a:r>
              <a:rPr lang="en-US" smtClean="0"/>
              <a:t>1 paragraph summary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Hw: 1. Continue research and presentation preparations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-5257800" y="6858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Khanate of The Golden Horde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5240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31775" indent="-231775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b="1" dirty="0" smtClean="0">
                <a:solidFill>
                  <a:srgbClr val="FFFF00"/>
                </a:solidFill>
              </a:rPr>
              <a:t>Devastated Eastern Europe in the 1220s</a:t>
            </a:r>
            <a:endParaRPr lang="en-US" b="1" dirty="0">
              <a:solidFill>
                <a:srgbClr val="FFFF00"/>
              </a:solidFill>
            </a:endParaRP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dirty="0" smtClean="0">
                <a:solidFill>
                  <a:srgbClr val="FFFF00"/>
                </a:solidFill>
              </a:rPr>
              <a:t>When grandson </a:t>
            </a:r>
            <a:r>
              <a:rPr lang="en-US" dirty="0" err="1">
                <a:solidFill>
                  <a:srgbClr val="FFFF00"/>
                </a:solidFill>
              </a:rPr>
              <a:t>Batu</a:t>
            </a:r>
            <a:r>
              <a:rPr lang="en-US" dirty="0">
                <a:solidFill>
                  <a:srgbClr val="FFFF00"/>
                </a:solidFill>
              </a:rPr>
              <a:t> learned of Great Kahn’s death, </a:t>
            </a:r>
            <a:r>
              <a:rPr lang="en-US" dirty="0" smtClean="0">
                <a:solidFill>
                  <a:srgbClr val="FFFF00"/>
                </a:solidFill>
              </a:rPr>
              <a:t>he and his armies suddenly </a:t>
            </a:r>
            <a:r>
              <a:rPr lang="en-US" dirty="0">
                <a:solidFill>
                  <a:srgbClr val="FFFF00"/>
                </a:solidFill>
              </a:rPr>
              <a:t>turned back </a:t>
            </a: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solidFill>
                  <a:srgbClr val="FFFF00"/>
                </a:solidFill>
              </a:rPr>
              <a:t>India, Western Europe </a:t>
            </a:r>
            <a:r>
              <a:rPr lang="en-US" dirty="0" smtClean="0">
                <a:solidFill>
                  <a:srgbClr val="FFFF00"/>
                </a:solidFill>
              </a:rPr>
              <a:t>escaped</a:t>
            </a:r>
            <a:endParaRPr lang="en-US" dirty="0">
              <a:solidFill>
                <a:srgbClr val="FFFF00"/>
              </a:solidFill>
            </a:endParaRP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solidFill>
                  <a:srgbClr val="FFFF00"/>
                </a:solidFill>
              </a:rPr>
              <a:t>Most of Eurasia devastated</a:t>
            </a:r>
          </a:p>
          <a:p>
            <a:pPr marL="231775" indent="-231775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solidFill>
                  <a:srgbClr val="FFFF00"/>
                </a:solidFill>
              </a:rPr>
              <a:t>Millions had died, entire cities </a:t>
            </a:r>
            <a:r>
              <a:rPr lang="en-US" dirty="0" smtClean="0">
                <a:solidFill>
                  <a:srgbClr val="FFFF00"/>
                </a:solidFill>
              </a:rPr>
              <a:t>annihilated: Moscow, Kiev, Baghdad, etc.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Conquests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6024" y="1600200"/>
            <a:ext cx="59519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Could there be a balance between the negative and positive affects of the </a:t>
            </a:r>
            <a:r>
              <a:rPr lang="en-US" sz="3200" dirty="0" err="1" smtClean="0"/>
              <a:t>mongol</a:t>
            </a:r>
            <a:r>
              <a:rPr lang="en-US" sz="3200" dirty="0" smtClean="0"/>
              <a:t> conquests?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0070C0"/>
                </a:solidFill>
              </a:rPr>
              <a:t>Obj</a:t>
            </a:r>
            <a:r>
              <a:rPr lang="en-US" sz="2400" dirty="0" smtClean="0">
                <a:solidFill>
                  <a:srgbClr val="0070C0"/>
                </a:solidFill>
              </a:rPr>
              <a:t>: Compare and contrast the negative and positive impacts of </a:t>
            </a:r>
            <a:r>
              <a:rPr lang="en-US" sz="2400" dirty="0" err="1" smtClean="0">
                <a:solidFill>
                  <a:srgbClr val="0070C0"/>
                </a:solidFill>
              </a:rPr>
              <a:t>Mongul</a:t>
            </a:r>
            <a:r>
              <a:rPr lang="en-US" sz="2400" dirty="0" smtClean="0">
                <a:solidFill>
                  <a:srgbClr val="0070C0"/>
                </a:solidFill>
              </a:rPr>
              <a:t> rule</a:t>
            </a:r>
          </a:p>
          <a:p>
            <a:pPr>
              <a:buNone/>
            </a:pPr>
            <a:r>
              <a:rPr lang="en-US" sz="2400" dirty="0" smtClean="0"/>
              <a:t>Agenda: 1. PPT/notes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2</a:t>
            </a:r>
            <a:r>
              <a:rPr lang="en-US" sz="2400" dirty="0" smtClean="0"/>
              <a:t>. Break into groups and discuss the readings you were assigned Tuesday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-Share information from your readings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-Take notes from other group members information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- Groups will create a 1-2 slide PPT based on your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   individual reading and do a group presentation                               	   tomorrow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Hw: Prepare your slides to be presented tomorrow. Use information from readings and provide pictures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Pax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Mongolica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The Mongol Peace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marL="233363" indent="-233363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3100" dirty="0" smtClean="0">
                <a:solidFill>
                  <a:srgbClr val="FFFF00"/>
                </a:solidFill>
              </a:rPr>
              <a:t>Mongols built empire with brutality, ruled peacefully</a:t>
            </a:r>
          </a:p>
          <a:p>
            <a:pPr marL="233363" indent="-233363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3100" dirty="0" smtClean="0">
                <a:solidFill>
                  <a:srgbClr val="FFFF00"/>
                </a:solidFill>
              </a:rPr>
              <a:t>Tolerated local beliefs, ways of life, allowed local rulers to stay in power as long as they paid tribute to Mongols</a:t>
            </a:r>
          </a:p>
          <a:p>
            <a:pPr marL="233363" indent="-233363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3100" dirty="0" smtClean="0">
                <a:solidFill>
                  <a:srgbClr val="FFFF00"/>
                </a:solidFill>
              </a:rPr>
              <a:t>Some Mongols adopted aspects of more civilized cultures; Mongols in Central Asia, Persia, adopted Islam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Stability in Asia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marL="233363" indent="-233363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3100" dirty="0" smtClean="0">
                <a:solidFill>
                  <a:srgbClr val="FFFF00"/>
                </a:solidFill>
              </a:rPr>
              <a:t>Mongol Empire established peace, stability across Asia</a:t>
            </a:r>
          </a:p>
          <a:p>
            <a:pPr marL="233363" indent="-233363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3100" dirty="0" smtClean="0">
                <a:solidFill>
                  <a:srgbClr val="FFFF00"/>
                </a:solidFill>
              </a:rPr>
              <a:t>Some historians call period </a:t>
            </a:r>
            <a:r>
              <a:rPr lang="en-US" sz="3100" b="1" dirty="0" err="1" smtClean="0">
                <a:solidFill>
                  <a:srgbClr val="FFFF00"/>
                </a:solidFill>
              </a:rPr>
              <a:t>Pax</a:t>
            </a:r>
            <a:r>
              <a:rPr lang="en-US" sz="3100" b="1" dirty="0" smtClean="0">
                <a:solidFill>
                  <a:srgbClr val="FFFF00"/>
                </a:solidFill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</a:rPr>
              <a:t>Mongolica</a:t>
            </a:r>
            <a:r>
              <a:rPr lang="en-US" sz="3100" dirty="0" smtClean="0">
                <a:solidFill>
                  <a:srgbClr val="FFFF00"/>
                </a:solidFill>
              </a:rPr>
              <a:t>, “Mongol Peace”</a:t>
            </a:r>
          </a:p>
          <a:p>
            <a:pPr marL="233363" indent="-233363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3100" dirty="0" smtClean="0">
                <a:solidFill>
                  <a:srgbClr val="FFFF00"/>
                </a:solidFill>
              </a:rPr>
              <a:t>Guarded trade routes across Asia, allowed trade to increase; people, goods, ideas flowed across Asia</a:t>
            </a:r>
          </a:p>
          <a:p>
            <a:pPr marL="233363" indent="-233363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3100" dirty="0" smtClean="0">
                <a:solidFill>
                  <a:srgbClr val="FFFF00"/>
                </a:solidFill>
              </a:rPr>
              <a:t>Some believe Black Plague spread from Asia to Europe during period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Important Question: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were the Mongols able to build a vast empire across much of Eurasia?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1775" indent="-231775" algn="ctr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400" i="1" dirty="0">
                <a:solidFill>
                  <a:srgbClr val="FFFF00"/>
                </a:solidFill>
              </a:rPr>
              <a:t>Great </a:t>
            </a:r>
            <a:r>
              <a:rPr lang="en-US" sz="2400" i="1" dirty="0" smtClean="0">
                <a:solidFill>
                  <a:srgbClr val="FFFF00"/>
                </a:solidFill>
              </a:rPr>
              <a:t>Khan</a:t>
            </a:r>
            <a:endParaRPr lang="en-US" sz="1000" dirty="0">
              <a:solidFill>
                <a:srgbClr val="FFFF00"/>
              </a:solidFill>
            </a:endParaRPr>
          </a:p>
          <a:p>
            <a:pPr marL="231775" indent="-2317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1260, </a:t>
            </a:r>
            <a:r>
              <a:rPr lang="en-US" b="1" dirty="0">
                <a:solidFill>
                  <a:srgbClr val="FFFF00"/>
                </a:solidFill>
              </a:rPr>
              <a:t>Kublai Khan</a:t>
            </a:r>
            <a:r>
              <a:rPr lang="en-US" dirty="0">
                <a:solidFill>
                  <a:srgbClr val="FFFF00"/>
                </a:solidFill>
              </a:rPr>
              <a:t> became Great Kahn of Mongol Empire </a:t>
            </a:r>
          </a:p>
          <a:p>
            <a:pPr marL="231775" indent="-2317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Determined to complete conquest of China begun in 1235 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457200" y="39624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1775" indent="-231775" algn="ctr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400" i="1" dirty="0">
                <a:solidFill>
                  <a:srgbClr val="FFFF00"/>
                </a:solidFill>
              </a:rPr>
              <a:t>Kublai </a:t>
            </a:r>
            <a:r>
              <a:rPr lang="en-US" sz="2400" i="1" dirty="0" smtClean="0">
                <a:solidFill>
                  <a:srgbClr val="FFFF00"/>
                </a:solidFill>
              </a:rPr>
              <a:t>Khan </a:t>
            </a:r>
            <a:r>
              <a:rPr lang="en-US" sz="2400" i="1" dirty="0">
                <a:solidFill>
                  <a:srgbClr val="FFFF00"/>
                </a:solidFill>
              </a:rPr>
              <a:t>Rules China</a:t>
            </a:r>
            <a:endParaRPr lang="en-US" sz="1000" dirty="0">
              <a:solidFill>
                <a:srgbClr val="FFFF00"/>
              </a:solidFill>
            </a:endParaRPr>
          </a:p>
          <a:p>
            <a:pPr marL="231775" indent="-2317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As emperor, Kublai Khan tried to gain loyalty of Chinese subjects</a:t>
            </a:r>
          </a:p>
          <a:p>
            <a:pPr marL="231775" indent="-2317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Adopted Chinese practices, gave dynasty Chinese name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4648200" y="14478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1775" indent="-231775" algn="ctr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400" i="1" dirty="0">
                <a:solidFill>
                  <a:srgbClr val="FFFF00"/>
                </a:solidFill>
              </a:rPr>
              <a:t>Southern Song</a:t>
            </a:r>
            <a:endParaRPr lang="en-US" sz="1000" dirty="0">
              <a:solidFill>
                <a:srgbClr val="FFFF00"/>
              </a:solidFill>
            </a:endParaRPr>
          </a:p>
          <a:p>
            <a:pPr marL="231775" indent="-2317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Mongols ruled northern China</a:t>
            </a:r>
          </a:p>
          <a:p>
            <a:pPr marL="231775" indent="-2317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Southern Song dynasty ruled in south, fiercely resisted Mongols</a:t>
            </a:r>
          </a:p>
          <a:p>
            <a:pPr marL="231775" indent="-2317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1279, Song defeated; Kublai Khan created Yuan dynasty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4648200" y="39624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400" i="1" dirty="0">
                <a:solidFill>
                  <a:srgbClr val="FFFF00"/>
                </a:solidFill>
              </a:rPr>
              <a:t>New Capital</a:t>
            </a:r>
            <a:endParaRPr lang="en-US" sz="1000" i="1" dirty="0">
              <a:solidFill>
                <a:srgbClr val="FFFF00"/>
              </a:solidFill>
            </a:endParaRP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Kublai Khan moved capital to near what is now Beijing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Built Chinese-style walled city, lavish palace, adopted Chinese court ceremonies</a:t>
            </a: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00"/>
                </a:solidFill>
              </a:rPr>
              <a:t>The Yuan Dynasty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/>
      <p:bldP spid="444420" grpId="0"/>
      <p:bldP spid="444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Kublai Khan Rules China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4000" b="1" i="1" dirty="0" smtClean="0">
                <a:solidFill>
                  <a:srgbClr val="FFFF00"/>
                </a:solidFill>
              </a:rPr>
              <a:t>Mongol Identity</a:t>
            </a:r>
          </a:p>
          <a:p>
            <a:pPr marL="633413" lvl="1" indent="-233363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Kublai Khan tried to rule as Chinese emperor</a:t>
            </a:r>
          </a:p>
          <a:p>
            <a:pPr marL="633413" lvl="1" indent="-233363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But took care to see Mongols not absorbed into Chinese culture</a:t>
            </a:r>
          </a:p>
          <a:p>
            <a:pPr marL="633413" lvl="1" indent="-233363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Mongols lived apart from Chinese, had little in common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4000" b="1" i="1" dirty="0" smtClean="0">
                <a:solidFill>
                  <a:srgbClr val="FFFF00"/>
                </a:solidFill>
              </a:rPr>
              <a:t>Separation </a:t>
            </a:r>
            <a:endParaRPr lang="en-US" sz="4000" i="1" dirty="0" smtClean="0">
              <a:solidFill>
                <a:srgbClr val="FFFF00"/>
              </a:solidFill>
            </a:endParaRPr>
          </a:p>
          <a:p>
            <a:pPr marL="633413" lvl="1" indent="-233363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Individual friendships between Mongols, Chinese discouraged</a:t>
            </a:r>
          </a:p>
          <a:p>
            <a:pPr marL="633413" lvl="1" indent="-233363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Mongols forbidden to marry Chinese</a:t>
            </a:r>
          </a:p>
          <a:p>
            <a:pPr marL="633413" lvl="1" indent="-233363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Different laws, taxes for Chinese; could not own weapons, serve in military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4000" b="1" i="1" dirty="0" smtClean="0">
                <a:solidFill>
                  <a:srgbClr val="FFFF00"/>
                </a:solidFill>
              </a:rPr>
              <a:t>Limited Power</a:t>
            </a:r>
          </a:p>
          <a:p>
            <a:pPr marL="633413" lvl="1" indent="-233363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Kublai Khan distrusted Chinese, limited power </a:t>
            </a:r>
          </a:p>
          <a:p>
            <a:pPr marL="633413" lvl="1" indent="-233363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Chinese officials served at local level, could not hold high government posts</a:t>
            </a:r>
          </a:p>
          <a:p>
            <a:pPr marL="633413" lvl="1" indent="-233363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Mongols invited foreigners to hold government office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1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 ea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Mongols burdened Chinese with heavy taxes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Large part of taxes supported public-works projects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Chinese laborers built new roads, extended Grand Canal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Improvements made shipping rice, other goods from southern China to northern China easier, more reliable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3733800"/>
            <a:ext cx="4038600" cy="2743200"/>
            <a:chOff x="288" y="2166"/>
            <a:chExt cx="2448" cy="1338"/>
          </a:xfrm>
          <a:solidFill>
            <a:schemeClr val="accent6">
              <a:lumMod val="60000"/>
              <a:lumOff val="40000"/>
              <a:alpha val="50000"/>
            </a:schemeClr>
          </a:solidFill>
        </p:grpSpPr>
        <p:sp>
          <p:nvSpPr>
            <p:cNvPr id="448516" name="Text Box 4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Mongols posted soldiers throughout China to keep peace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Feared rebellions, particularly in south where many Chinese remained loyal to Song dynasty</a:t>
              </a:r>
            </a:p>
          </p:txBody>
        </p:sp>
        <p:sp>
          <p:nvSpPr>
            <p:cNvPr id="448517" name="Text Box 5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sz="2400" b="1" i="1" dirty="0">
                  <a:solidFill>
                    <a:srgbClr val="FFFF00"/>
                  </a:solidFill>
                </a:rPr>
                <a:t>Peace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24400" y="3733800"/>
            <a:ext cx="4038600" cy="2743200"/>
            <a:chOff x="288" y="2166"/>
            <a:chExt cx="2448" cy="1338"/>
          </a:xfrm>
          <a:solidFill>
            <a:schemeClr val="accent6">
              <a:lumMod val="60000"/>
              <a:lumOff val="40000"/>
              <a:alpha val="50000"/>
            </a:schemeClr>
          </a:solidFill>
        </p:grpSpPr>
        <p:sp>
          <p:nvSpPr>
            <p:cNvPr id="448519" name="Text Box 7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Foreign trade increased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 err="1">
                  <a:solidFill>
                    <a:srgbClr val="FFFF00"/>
                  </a:solidFill>
                </a:rPr>
                <a:t>Pax</a:t>
              </a:r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err="1">
                  <a:solidFill>
                    <a:srgbClr val="FFFF00"/>
                  </a:solidFill>
                </a:rPr>
                <a:t>Mongolica</a:t>
              </a:r>
              <a:r>
                <a:rPr lang="en-US" dirty="0">
                  <a:solidFill>
                    <a:srgbClr val="FFFF00"/>
                  </a:solidFill>
                </a:rPr>
                <a:t> made land travel safer for merchants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Sea trade improved; foreign merchants welcomed to China’s ports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endParaRPr lang="en-US" dirty="0"/>
            </a:p>
          </p:txBody>
        </p:sp>
        <p:sp>
          <p:nvSpPr>
            <p:cNvPr id="448520" name="Text Box 8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sz="2400" b="1" i="1" dirty="0">
                  <a:solidFill>
                    <a:srgbClr val="FFFF00"/>
                  </a:solidFill>
                </a:rPr>
                <a:t>Foreign Trade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endParaRPr lang="en-US" sz="2400" b="1" i="1" dirty="0">
                <a:solidFill>
                  <a:srgbClr val="FFFF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endParaRPr lang="en-US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00"/>
                </a:solidFill>
              </a:rPr>
              <a:t>Taxes to Trade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457200" y="5791200"/>
            <a:ext cx="82296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dirty="0">
                <a:solidFill>
                  <a:srgbClr val="FFFF00"/>
                </a:solidFill>
              </a:rPr>
              <a:t>Some scholars question whether Polo reached China or just related stories he heard in his travels, but his tales increased interest in China.</a:t>
            </a:r>
          </a:p>
        </p:txBody>
      </p:sp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2000" dirty="0">
                <a:solidFill>
                  <a:srgbClr val="FFFF00"/>
                </a:solidFill>
              </a:rPr>
              <a:t>As a result of Kublai Khan’s foreign trade policies, many merchants, travelers and missionaries came to China. Most were from Southwest Asia and India. However a few came from Europe as well. One of the most famous of these Europeans was Marco Polo.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971800"/>
            <a:ext cx="4038600" cy="2667000"/>
            <a:chOff x="288" y="2166"/>
            <a:chExt cx="2448" cy="1338"/>
          </a:xfrm>
          <a:solidFill>
            <a:schemeClr val="accent6">
              <a:lumMod val="60000"/>
              <a:lumOff val="40000"/>
              <a:alpha val="50000"/>
            </a:schemeClr>
          </a:solidFill>
        </p:grpSpPr>
        <p:sp>
          <p:nvSpPr>
            <p:cNvPr id="450565" name="Text Box 5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b="1" dirty="0">
                  <a:solidFill>
                    <a:srgbClr val="FFFF00"/>
                  </a:solidFill>
                </a:rPr>
                <a:t>Marco Polo</a:t>
              </a:r>
              <a:r>
                <a:rPr lang="en-US" sz="1800" dirty="0">
                  <a:solidFill>
                    <a:srgbClr val="FFFF00"/>
                  </a:solidFill>
                </a:rPr>
                <a:t>, Italian trader visited Yuan court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>
                  <a:solidFill>
                    <a:srgbClr val="FFFF00"/>
                  </a:solidFill>
                </a:rPr>
                <a:t>Kublai Kahn sent Polo on several missions; traveled in, around China for 17 years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>
                  <a:solidFill>
                    <a:srgbClr val="FFFF00"/>
                  </a:solidFill>
                </a:rPr>
                <a:t>1295, Polo imprisoned in Venice, recounted tales to fellow prisoner</a:t>
              </a:r>
            </a:p>
          </p:txBody>
        </p:sp>
        <p:sp>
          <p:nvSpPr>
            <p:cNvPr id="450566" name="Text Box 6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b="1" i="1" dirty="0">
                  <a:solidFill>
                    <a:srgbClr val="FFFF00"/>
                  </a:solidFill>
                </a:rPr>
                <a:t>Marco Polo in China</a:t>
              </a:r>
            </a:p>
          </p:txBody>
        </p:sp>
      </p:grpSp>
      <p:sp>
        <p:nvSpPr>
          <p:cNvPr id="450567" name="Rectangle 7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00"/>
                </a:solidFill>
              </a:rPr>
              <a:t>Europeans to China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48200" y="2971800"/>
            <a:ext cx="4038600" cy="2667000"/>
            <a:chOff x="288" y="2166"/>
            <a:chExt cx="2448" cy="1338"/>
          </a:xfrm>
        </p:grpSpPr>
        <p:sp>
          <p:nvSpPr>
            <p:cNvPr id="450569" name="Text Box 9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>
                  <a:solidFill>
                    <a:srgbClr val="FFFF00"/>
                  </a:solidFill>
                </a:rPr>
                <a:t>Polo’s tales published as book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>
                  <a:solidFill>
                    <a:srgbClr val="FFFF00"/>
                  </a:solidFill>
                </a:rPr>
                <a:t>Book fascinated many Europeans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>
                  <a:solidFill>
                    <a:srgbClr val="FFFF00"/>
                  </a:solidFill>
                </a:rPr>
                <a:t>Polo described grand palace, with walls covered in silver, gold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>
                  <a:solidFill>
                    <a:srgbClr val="FFFF00"/>
                  </a:solidFill>
                </a:rPr>
                <a:t>Noted efficiency of postal system, use of paper money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1800" dirty="0">
                  <a:solidFill>
                    <a:srgbClr val="FFFF00"/>
                  </a:solidFill>
                </a:rPr>
                <a:t>Awed by size, splendor of cities</a:t>
              </a:r>
            </a:p>
          </p:txBody>
        </p:sp>
        <p:sp>
          <p:nvSpPr>
            <p:cNvPr id="450570" name="Text Box 10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b="1" i="1" dirty="0">
                  <a:solidFill>
                    <a:srgbClr val="FFFF00"/>
                  </a:solidFill>
                </a:rPr>
                <a:t>Accounts of China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4" name="Picture 6" descr="p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15036" cy="60730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Mongol Empire</a:t>
            </a: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Evaluating Mongol Rule and its Legacy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Important Question: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did Mongol rule in the Yuan </a:t>
            </a:r>
            <a:r>
              <a:rPr lang="en-US" dirty="0" smtClean="0">
                <a:solidFill>
                  <a:srgbClr val="FFFF00"/>
                </a:solidFill>
              </a:rPr>
              <a:t>Dynasty </a:t>
            </a:r>
            <a:r>
              <a:rPr lang="en-US" dirty="0">
                <a:solidFill>
                  <a:srgbClr val="FFFF00"/>
                </a:solidFill>
              </a:rPr>
              <a:t>affect life for the Chinese?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533400" y="1143000"/>
            <a:ext cx="807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Aft>
                <a:spcPct val="5000"/>
              </a:spcAft>
            </a:pPr>
            <a:r>
              <a:rPr lang="en-US" sz="2800" dirty="0">
                <a:solidFill>
                  <a:srgbClr val="800000"/>
                </a:solidFill>
              </a:rPr>
              <a:t>The Yuan dynasty weakened during the last part of Kublai Khan’s reign. One cause was a number of military defeats. All of his invasions into Southeast Asia failed, and Mongol armies suffered huge losses.</a:t>
            </a:r>
            <a:endParaRPr lang="en-US" sz="2800" b="1" dirty="0">
              <a:solidFill>
                <a:srgbClr val="8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429000"/>
            <a:ext cx="2590800" cy="3048000"/>
            <a:chOff x="384" y="624"/>
            <a:chExt cx="1632" cy="3120"/>
          </a:xfrm>
        </p:grpSpPr>
        <p:sp>
          <p:nvSpPr>
            <p:cNvPr id="357380" name="Text Box 4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Kublai Khan had set sights on conquering Japan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Tried to invade Japan twice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Disastrous results each time</a:t>
              </a:r>
            </a:p>
          </p:txBody>
        </p:sp>
        <p:sp>
          <p:nvSpPr>
            <p:cNvPr id="357381" name="Text Box 5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b="1" i="1" dirty="0">
                  <a:solidFill>
                    <a:srgbClr val="800000"/>
                  </a:solidFill>
                </a:rPr>
                <a:t>Japan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76600" y="3429000"/>
            <a:ext cx="2590800" cy="3048000"/>
            <a:chOff x="384" y="624"/>
            <a:chExt cx="1632" cy="3120"/>
          </a:xfrm>
          <a:solidFill>
            <a:schemeClr val="accent6">
              <a:lumMod val="60000"/>
              <a:lumOff val="40000"/>
              <a:alpha val="50000"/>
            </a:schemeClr>
          </a:solidFill>
        </p:grpSpPr>
        <p:sp>
          <p:nvSpPr>
            <p:cNvPr id="357383" name="Text Box 7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First attempt: 900 ships attacked Japan, storm destroyed fleet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Second attempt: Khan sent larger fleet, severe storm again wiped out fleet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sp>
          <p:nvSpPr>
            <p:cNvPr id="357384" name="Text Box 8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b="1" i="1" dirty="0">
                  <a:solidFill>
                    <a:srgbClr val="800000"/>
                  </a:solidFill>
                </a:rPr>
                <a:t>Attacks</a:t>
              </a:r>
              <a:r>
                <a:rPr lang="en-US" b="1" i="1" dirty="0"/>
                <a:t> 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19800" y="3429000"/>
            <a:ext cx="2590800" cy="3048000"/>
            <a:chOff x="384" y="624"/>
            <a:chExt cx="1632" cy="3120"/>
          </a:xfrm>
          <a:solidFill>
            <a:schemeClr val="accent6">
              <a:lumMod val="60000"/>
              <a:lumOff val="40000"/>
              <a:alpha val="50000"/>
            </a:schemeClr>
          </a:solidFill>
        </p:grpSpPr>
        <p:sp>
          <p:nvSpPr>
            <p:cNvPr id="357386" name="Text Box 10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After two fleets destroyed by storms, Mongols never attempted Japanese invasion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Japanese called storms that saved them </a:t>
              </a:r>
              <a:r>
                <a:rPr lang="en-US" b="1" dirty="0">
                  <a:solidFill>
                    <a:srgbClr val="800000"/>
                  </a:solidFill>
                </a:rPr>
                <a:t>kamikaze</a:t>
              </a:r>
              <a:r>
                <a:rPr lang="en-US" dirty="0">
                  <a:solidFill>
                    <a:srgbClr val="800000"/>
                  </a:solidFill>
                </a:rPr>
                <a:t>, “divine wind”</a:t>
              </a:r>
            </a:p>
          </p:txBody>
        </p:sp>
        <p:sp>
          <p:nvSpPr>
            <p:cNvPr id="357387" name="Text Box 11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b="1" i="1" dirty="0">
                  <a:solidFill>
                    <a:srgbClr val="800000"/>
                  </a:solidFill>
                </a:rPr>
                <a:t>Kamikaze</a:t>
              </a:r>
              <a:r>
                <a:rPr lang="en-US" b="1" i="1" dirty="0"/>
                <a:t> </a:t>
              </a:r>
            </a:p>
          </p:txBody>
        </p:sp>
      </p:grpSp>
      <p:sp>
        <p:nvSpPr>
          <p:cNvPr id="357388" name="Rectangle 12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800000"/>
                </a:solidFill>
              </a:rPr>
              <a:t>End of the Yuan Dynasty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1676400"/>
            <a:ext cx="4025900" cy="4724400"/>
            <a:chOff x="384" y="624"/>
            <a:chExt cx="1632" cy="3120"/>
          </a:xfrm>
          <a:solidFill>
            <a:schemeClr val="accent6">
              <a:lumMod val="60000"/>
              <a:lumOff val="40000"/>
              <a:alpha val="50000"/>
            </a:schemeClr>
          </a:solidFill>
        </p:grpSpPr>
        <p:sp>
          <p:nvSpPr>
            <p:cNvPr id="457731" name="Text Box 3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1294, Kublai Khan died, power struggles erupted; Khan’s successors lacked talent for leadership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endParaRPr lang="en-US" dirty="0">
                <a:solidFill>
                  <a:srgbClr val="FFFF00"/>
                </a:solidFill>
              </a:endParaRP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Floods, rising taxes further increased discontent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endParaRPr lang="en-US" dirty="0">
                <a:solidFill>
                  <a:srgbClr val="FFFF00"/>
                </a:solidFill>
              </a:endParaRP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1300s, Chinese rebelled, defeated Mongols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endParaRPr lang="en-US" dirty="0">
                <a:solidFill>
                  <a:srgbClr val="FFFF00"/>
                </a:solidFill>
              </a:endParaRP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Mongols fled to Manchuria, ending foreign rule in China</a:t>
              </a:r>
            </a:p>
          </p:txBody>
        </p:sp>
        <p:sp>
          <p:nvSpPr>
            <p:cNvPr id="457732" name="Text Box 4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2400" b="1" i="1" dirty="0">
                  <a:solidFill>
                    <a:srgbClr val="FFFF00"/>
                  </a:solidFill>
                </a:rPr>
                <a:t>End of Dynasty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200" y="1676400"/>
            <a:ext cx="4025900" cy="4724400"/>
            <a:chOff x="384" y="624"/>
            <a:chExt cx="1632" cy="3120"/>
          </a:xfrm>
          <a:solidFill>
            <a:schemeClr val="accent6">
              <a:lumMod val="60000"/>
              <a:lumOff val="40000"/>
              <a:alpha val="50000"/>
            </a:schemeClr>
          </a:solidFill>
        </p:grpSpPr>
        <p:sp>
          <p:nvSpPr>
            <p:cNvPr id="457734" name="Text Box 6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Huge military losses in Japan weakened Mongol forces that controlled, protected China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endParaRPr lang="en-US" dirty="0">
                <a:solidFill>
                  <a:srgbClr val="FFFF00"/>
                </a:solidFill>
              </a:endParaRP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Large amounts spent on public-works projects weakened economy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endParaRPr lang="en-US" dirty="0">
                <a:solidFill>
                  <a:srgbClr val="FFFF00"/>
                </a:solidFill>
              </a:endParaRP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Weaknesses, Chinese resentment of Mongols, left empire ripe for rebellion</a:t>
              </a:r>
            </a:p>
          </p:txBody>
        </p:sp>
        <p:sp>
          <p:nvSpPr>
            <p:cNvPr id="457735" name="Text Box 7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2400" b="1" i="1" dirty="0">
                  <a:solidFill>
                    <a:srgbClr val="FFFF00"/>
                  </a:solidFill>
                </a:rPr>
                <a:t>Weaknesses </a:t>
              </a:r>
            </a:p>
          </p:txBody>
        </p:sp>
      </p:grpSp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00"/>
                </a:solidFill>
              </a:rPr>
              <a:t>Military and Monetary Losses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2193925" y="823913"/>
            <a:ext cx="49688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Important Question: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factors led to the end of the Yuan dynasty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when you see this picture?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52650" y="2043906"/>
            <a:ext cx="48387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Central 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was the main short-term </a:t>
            </a:r>
            <a:r>
              <a:rPr lang="en-US" dirty="0">
                <a:solidFill>
                  <a:srgbClr val="FFFF00"/>
                </a:solidFill>
              </a:rPr>
              <a:t>and long-term impact of Mongol </a:t>
            </a:r>
            <a:r>
              <a:rPr lang="en-US" dirty="0" smtClean="0">
                <a:solidFill>
                  <a:srgbClr val="FFFF00"/>
                </a:solidFill>
              </a:rPr>
              <a:t>rule?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were some of the </a:t>
            </a:r>
            <a:r>
              <a:rPr lang="en-US" dirty="0">
                <a:solidFill>
                  <a:srgbClr val="FFFF00"/>
                </a:solidFill>
              </a:rPr>
              <a:t>advantages of the </a:t>
            </a:r>
            <a:r>
              <a:rPr lang="en-US" b="1" i="1" dirty="0">
                <a:solidFill>
                  <a:srgbClr val="FFFF00"/>
                </a:solidFill>
              </a:rPr>
              <a:t>cultural diffusion </a:t>
            </a:r>
            <a:r>
              <a:rPr lang="en-US" dirty="0">
                <a:solidFill>
                  <a:srgbClr val="FFFF00"/>
                </a:solidFill>
              </a:rPr>
              <a:t>that Mongol rule </a:t>
            </a:r>
            <a:r>
              <a:rPr lang="en-US" dirty="0" smtClean="0">
                <a:solidFill>
                  <a:srgbClr val="FFFF00"/>
                </a:solidFill>
              </a:rPr>
              <a:t>promoted?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can we describe the religious </a:t>
            </a:r>
            <a:r>
              <a:rPr lang="en-US" dirty="0">
                <a:solidFill>
                  <a:srgbClr val="FFFF00"/>
                </a:solidFill>
              </a:rPr>
              <a:t>diversity within the Mongol </a:t>
            </a:r>
            <a:r>
              <a:rPr lang="en-US" dirty="0" smtClean="0">
                <a:solidFill>
                  <a:srgbClr val="FFFF00"/>
                </a:solidFill>
              </a:rPr>
              <a:t>khanates?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were the </a:t>
            </a:r>
            <a:r>
              <a:rPr lang="en-US" dirty="0">
                <a:solidFill>
                  <a:srgbClr val="FFFF00"/>
                </a:solidFill>
              </a:rPr>
              <a:t>positive and negative consequences of Mongol </a:t>
            </a:r>
            <a:r>
              <a:rPr lang="en-US" dirty="0" smtClean="0">
                <a:solidFill>
                  <a:srgbClr val="FFFF00"/>
                </a:solidFill>
              </a:rPr>
              <a:t>rule?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Mongol Empire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7162800" cy="304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Mongols built a vast empire across much of Asia, founded the Yuan dynasty in China, and opened China and the region to greater foreign contacts and trade.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FF00"/>
                </a:solidFill>
              </a:rPr>
              <a:t>The Mongols came from Central Asia in the 1200s and created the largest land empire in history. 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Nomads from the Steppe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174625" indent="-174625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Vast steppes, grasslands, stretch across north-central Eurasia, home to nomadic peoples</a:t>
            </a:r>
          </a:p>
          <a:p>
            <a:pPr marL="174625" indent="-174625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Steppes too dry for farming</a:t>
            </a:r>
          </a:p>
          <a:p>
            <a:pPr marL="174625" indent="-174625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Nomads relied on herds of domesticated animals </a:t>
            </a:r>
          </a:p>
          <a:p>
            <a:pPr marL="174625" indent="-174625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Often traded; but also swept down on settlements, took what they wanted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Fierce Warriors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231775" indent="-231775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Like Huns, Turks, the Mongols emerged as powerful nomadic people on Central Asian steppes</a:t>
            </a:r>
          </a:p>
          <a:p>
            <a:pPr marL="231775" indent="-231775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Herded sheep, goats</a:t>
            </a:r>
          </a:p>
          <a:p>
            <a:pPr marL="231775" indent="-231775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Skilled with horses</a:t>
            </a:r>
          </a:p>
          <a:p>
            <a:pPr marL="231775" indent="-231775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Accustomed to living in harsh environment, competing for scarce resources</a:t>
            </a:r>
          </a:p>
          <a:p>
            <a:pPr marL="231775" indent="-231775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Tough people, fierce warriors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Universal Ruler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4000" b="1" i="1" dirty="0" smtClean="0">
                <a:solidFill>
                  <a:srgbClr val="FFFF00"/>
                </a:solidFill>
              </a:rPr>
              <a:t>Separate Clans</a:t>
            </a:r>
          </a:p>
          <a:p>
            <a:pPr marL="633413" lvl="1" indent="-233363"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Mongols divided into separate clans, each led by a </a:t>
            </a:r>
            <a:r>
              <a:rPr lang="en-US" b="1" dirty="0" smtClean="0">
                <a:solidFill>
                  <a:srgbClr val="FFFF00"/>
                </a:solidFill>
              </a:rPr>
              <a:t>khan</a:t>
            </a:r>
            <a:r>
              <a:rPr lang="en-US" dirty="0" smtClean="0">
                <a:solidFill>
                  <a:srgbClr val="FFFF00"/>
                </a:solidFill>
              </a:rPr>
              <a:t>, chief</a:t>
            </a:r>
          </a:p>
          <a:p>
            <a:pPr marL="633413" lvl="1" indent="-233363"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Khans rose to power through military skills, ability to lead</a:t>
            </a:r>
          </a:p>
          <a:p>
            <a:pPr marL="633413" lvl="1" indent="-233363"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1100s, </a:t>
            </a:r>
            <a:r>
              <a:rPr lang="en-US" dirty="0" err="1" smtClean="0">
                <a:solidFill>
                  <a:srgbClr val="FFFF00"/>
                </a:solidFill>
              </a:rPr>
              <a:t>Temujin</a:t>
            </a:r>
            <a:r>
              <a:rPr lang="en-US" dirty="0" smtClean="0">
                <a:solidFill>
                  <a:srgbClr val="FFFF00"/>
                </a:solidFill>
              </a:rPr>
              <a:t>, powerful khan, began to conquer rivals, unite Mongol clans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4000" b="1" i="1" dirty="0" smtClean="0">
                <a:solidFill>
                  <a:srgbClr val="FFFF00"/>
                </a:solidFill>
              </a:rPr>
              <a:t>Genghis Khan</a:t>
            </a:r>
          </a:p>
          <a:p>
            <a:pPr marL="633413" lvl="1" indent="-233363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1206, </a:t>
            </a:r>
            <a:r>
              <a:rPr lang="en-US" dirty="0" err="1" smtClean="0">
                <a:solidFill>
                  <a:srgbClr val="FFFF00"/>
                </a:solidFill>
              </a:rPr>
              <a:t>Temujin</a:t>
            </a:r>
            <a:r>
              <a:rPr lang="en-US" dirty="0" smtClean="0">
                <a:solidFill>
                  <a:srgbClr val="FFFF00"/>
                </a:solidFill>
              </a:rPr>
              <a:t> completed task, took name </a:t>
            </a:r>
            <a:r>
              <a:rPr lang="en-US" b="1" dirty="0" smtClean="0">
                <a:solidFill>
                  <a:srgbClr val="FFFF00"/>
                </a:solidFill>
              </a:rPr>
              <a:t>Genghis Khan</a:t>
            </a:r>
            <a:r>
              <a:rPr lang="en-US" dirty="0" smtClean="0">
                <a:solidFill>
                  <a:srgbClr val="FFFF00"/>
                </a:solidFill>
              </a:rPr>
              <a:t>, “Universal Ruler” </a:t>
            </a:r>
          </a:p>
          <a:p>
            <a:pPr marL="633413" lvl="1" indent="-233363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Set out to build empire, organized Mongols into powerful military machine</a:t>
            </a:r>
          </a:p>
          <a:p>
            <a:pPr marL="633413" lvl="1" indent="-233363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Strict discipline, demanded loyalty, rewarded those who pleased him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4000" b="1" i="1" dirty="0" smtClean="0">
                <a:solidFill>
                  <a:srgbClr val="FFFF00"/>
                </a:solidFill>
              </a:rPr>
              <a:t>Campaign of Conquest</a:t>
            </a:r>
          </a:p>
          <a:p>
            <a:pPr marL="633413" lvl="1" indent="-233363"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Mongol forces began bloody campaign of conquest; highly mobile armies</a:t>
            </a:r>
          </a:p>
          <a:p>
            <a:pPr marL="633413" lvl="1" indent="-233363"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Employed brutality, psychological warfare; burned towns, killed inhabitants</a:t>
            </a:r>
          </a:p>
          <a:p>
            <a:pPr marL="633413" lvl="1" indent="-233363"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Sent agents ahead to instill fear; soon people surrendered without a fight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Mongol Empire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300" b="1" i="1" dirty="0" smtClean="0">
                <a:solidFill>
                  <a:srgbClr val="FFFF00"/>
                </a:solidFill>
              </a:rPr>
              <a:t>The Mongol Empire</a:t>
            </a:r>
          </a:p>
          <a:p>
            <a:pPr>
              <a:buNone/>
            </a:pPr>
            <a:endParaRPr lang="en-US" sz="3300" b="1" i="1" dirty="0" smtClean="0">
              <a:solidFill>
                <a:srgbClr val="FFFF00"/>
              </a:solidFill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Genghis Kahn led Mongols in conquering much of Asia</a:t>
            </a:r>
          </a:p>
          <a:p>
            <a:pPr marL="228600" indent="-228600"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Mongols learned art of siege warfare, gunpowder in fights against Chinese, Turks</a:t>
            </a:r>
          </a:p>
          <a:p>
            <a:pPr marL="228600" indent="-228600"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At Genghis Kahn’s death, 1227, Mongols controlled much of northern China, Central Asia</a:t>
            </a:r>
          </a:p>
          <a:p>
            <a:pPr marL="228600" indent="-228600"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Sons, grandsons took up challenge of world conquest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FF00"/>
                </a:solidFill>
              </a:rPr>
              <a:t>Khanates</a:t>
            </a:r>
          </a:p>
          <a:p>
            <a:pPr>
              <a:buNone/>
            </a:pPr>
            <a:endParaRPr lang="en-US" sz="3600" b="1" i="1" dirty="0" smtClean="0">
              <a:solidFill>
                <a:srgbClr val="FFFF00"/>
              </a:solidFill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Genghis Kahn’s empire divided into four khanates, heir ruled each region; new Great Khan ruled over whole empire</a:t>
            </a:r>
          </a:p>
          <a:p>
            <a:pPr marL="228600" indent="-228600"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Grandsons resumed efforts to complete conquests of China, Korea, Persia</a:t>
            </a:r>
          </a:p>
          <a:p>
            <a:pPr marL="228600" indent="-228600"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1236, Golden Horde, or Tartars, began conquering Russia, Poland, Hungary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Warriors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48050" y="2810669"/>
            <a:ext cx="22479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1|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4|.9|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.9|.9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1|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1362</Words>
  <Application>Microsoft Office PowerPoint</Application>
  <PresentationFormat>On-screen Show (4:3)</PresentationFormat>
  <Paragraphs>188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How did the Mongol Empire conquer so much territory?</vt:lpstr>
      <vt:lpstr>The Mongol Empire </vt:lpstr>
      <vt:lpstr>What do you think when you see this picture?</vt:lpstr>
      <vt:lpstr>Central Questions</vt:lpstr>
      <vt:lpstr>The Mongol Empire </vt:lpstr>
      <vt:lpstr>The Mongols came from Central Asia in the 1200s and created the largest land empire in history. </vt:lpstr>
      <vt:lpstr>The Universal Ruler</vt:lpstr>
      <vt:lpstr>The Mongol Empire</vt:lpstr>
      <vt:lpstr>Horse Warriors</vt:lpstr>
      <vt:lpstr>The Khanate of The Golden Horde</vt:lpstr>
      <vt:lpstr>Conquests</vt:lpstr>
      <vt:lpstr>Could there be a balance between the negative and positive affects of the mongol conquests?</vt:lpstr>
      <vt:lpstr>Pax Mongolica</vt:lpstr>
      <vt:lpstr>Important Question:</vt:lpstr>
      <vt:lpstr>Slide 15</vt:lpstr>
      <vt:lpstr>Kublai Khan Rules China </vt:lpstr>
      <vt:lpstr>Slide 17</vt:lpstr>
      <vt:lpstr>Slide 18</vt:lpstr>
      <vt:lpstr>Slide 19</vt:lpstr>
      <vt:lpstr>Important Question:</vt:lpstr>
      <vt:lpstr>Slide 21</vt:lpstr>
      <vt:lpstr>Slide 22</vt:lpstr>
      <vt:lpstr>Important Question: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Mongol Empire</dc:title>
  <dc:creator>user</dc:creator>
  <cp:lastModifiedBy>user</cp:lastModifiedBy>
  <cp:revision>25</cp:revision>
  <dcterms:created xsi:type="dcterms:W3CDTF">2010-11-04T22:51:56Z</dcterms:created>
  <dcterms:modified xsi:type="dcterms:W3CDTF">2013-11-28T01:17:18Z</dcterms:modified>
</cp:coreProperties>
</file>