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3" d="100"/>
          <a:sy n="63" d="100"/>
        </p:scale>
        <p:origin x="-126" y="-2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E6321-2266-4CEF-BC0F-42BF62AB3A91}" type="datetimeFigureOut">
              <a:rPr lang="en-US" smtClean="0"/>
              <a:pPr/>
              <a:t>5/14/2014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96BE4-61B1-4E66-833E-81B78008AE95}" type="slidenum">
              <a:rPr lang="en-US" smtClean="0"/>
              <a:pPr/>
              <a:t>‹#›</a:t>
            </a:fld>
            <a:endParaRPr lang="en-US"/>
          </a:p>
        </p:txBody>
      </p:sp>
    </p:spTree>
    <p:extLst>
      <p:ext uri="{BB962C8B-B14F-4D97-AF65-F5344CB8AC3E}">
        <p14:creationId xmlns:p14="http://schemas.microsoft.com/office/powerpoint/2010/main" xmlns="" val="298377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096BE4-61B1-4E66-833E-81B78008AE95}" type="slidenum">
              <a:rPr lang="en-US" smtClean="0"/>
              <a:pPr/>
              <a:t>14</a:t>
            </a:fld>
            <a:endParaRPr lang="en-US"/>
          </a:p>
        </p:txBody>
      </p:sp>
    </p:spTree>
    <p:extLst>
      <p:ext uri="{BB962C8B-B14F-4D97-AF65-F5344CB8AC3E}">
        <p14:creationId xmlns:p14="http://schemas.microsoft.com/office/powerpoint/2010/main" xmlns="" val="397626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22479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7988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328203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E4471-BC66-4E1E-8B7D-702329D857D4}"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341578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E4471-BC66-4E1E-8B7D-702329D857D4}"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1432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DE4471-BC66-4E1E-8B7D-702329D857D4}"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3654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E4471-BC66-4E1E-8B7D-702329D857D4}" type="datetimeFigureOut">
              <a:rPr lang="en-US" smtClean="0"/>
              <a:pPr/>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298719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E4471-BC66-4E1E-8B7D-702329D857D4}" type="datetimeFigureOut">
              <a:rPr lang="en-US" smtClean="0"/>
              <a:pPr/>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19669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E4471-BC66-4E1E-8B7D-702329D857D4}" type="datetimeFigureOut">
              <a:rPr lang="en-US" smtClean="0"/>
              <a:pPr/>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20801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E4471-BC66-4E1E-8B7D-702329D857D4}"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182375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E4471-BC66-4E1E-8B7D-702329D857D4}"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227728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E4471-BC66-4E1E-8B7D-702329D857D4}" type="datetimeFigureOut">
              <a:rPr lang="en-US" smtClean="0"/>
              <a:pPr/>
              <a:t>5/14/2014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CAFA6-5C17-46A5-AD38-532BAC8EE5AA}" type="slidenum">
              <a:rPr lang="en-US" smtClean="0"/>
              <a:pPr/>
              <a:t>‹#›</a:t>
            </a:fld>
            <a:endParaRPr lang="en-US"/>
          </a:p>
        </p:txBody>
      </p:sp>
    </p:spTree>
    <p:extLst>
      <p:ext uri="{BB962C8B-B14F-4D97-AF65-F5344CB8AC3E}">
        <p14:creationId xmlns:p14="http://schemas.microsoft.com/office/powerpoint/2010/main" xmlns="" val="318145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M1941.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Weapons during World war II</a:t>
            </a:r>
            <a:endParaRPr lang="en-US" dirty="0"/>
          </a:p>
        </p:txBody>
      </p:sp>
      <p:sp>
        <p:nvSpPr>
          <p:cNvPr id="3" name="Subtitle 2"/>
          <p:cNvSpPr>
            <a:spLocks noGrp="1"/>
          </p:cNvSpPr>
          <p:nvPr>
            <p:ph type="subTitle" idx="1"/>
          </p:nvPr>
        </p:nvSpPr>
        <p:spPr/>
        <p:txBody>
          <a:bodyPr/>
          <a:lstStyle/>
          <a:p>
            <a:r>
              <a:rPr lang="en-US" dirty="0" smtClean="0"/>
              <a:t>By: flappy person</a:t>
            </a:r>
          </a:p>
        </p:txBody>
      </p:sp>
    </p:spTree>
    <p:extLst>
      <p:ext uri="{BB962C8B-B14F-4D97-AF65-F5344CB8AC3E}">
        <p14:creationId xmlns:p14="http://schemas.microsoft.com/office/powerpoint/2010/main" xmlns="" val="2007694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6200" y="0"/>
            <a:ext cx="12192000" cy="7059632"/>
          </a:xfrm>
          <a:prstGeom prst="rect">
            <a:avLst/>
          </a:prstGeom>
        </p:spPr>
      </p:pic>
      <p:sp>
        <p:nvSpPr>
          <p:cNvPr id="2" name="Title 1"/>
          <p:cNvSpPr>
            <a:spLocks noGrp="1"/>
          </p:cNvSpPr>
          <p:nvPr>
            <p:ph type="title"/>
          </p:nvPr>
        </p:nvSpPr>
        <p:spPr/>
        <p:txBody>
          <a:bodyPr/>
          <a:lstStyle/>
          <a:p>
            <a:r>
              <a:rPr lang="en-US" dirty="0"/>
              <a:t>Aichi D1A</a:t>
            </a:r>
          </a:p>
        </p:txBody>
      </p:sp>
      <p:sp>
        <p:nvSpPr>
          <p:cNvPr id="3" name="Content Placeholder 2"/>
          <p:cNvSpPr>
            <a:spLocks noGrp="1"/>
          </p:cNvSpPr>
          <p:nvPr>
            <p:ph idx="1"/>
          </p:nvPr>
        </p:nvSpPr>
        <p:spPr>
          <a:xfrm>
            <a:off x="382858" y="4240069"/>
            <a:ext cx="11081657" cy="4351338"/>
          </a:xfrm>
        </p:spPr>
        <p:txBody>
          <a:bodyPr>
            <a:normAutofit/>
          </a:bodyPr>
          <a:lstStyle/>
          <a:p>
            <a:r>
              <a:rPr lang="en-US" dirty="0" smtClean="0">
                <a:solidFill>
                  <a:schemeClr val="accent6"/>
                </a:solidFill>
              </a:rPr>
              <a:t>The Aichi D1A or Navy Type 94/96 Carrier Bomber (Allied reporting name "Susie") was a Japanese carrier-based dive bomber of the 1930s. A single-engine, two-seat biplane based on the </a:t>
            </a:r>
            <a:r>
              <a:rPr lang="en-US" dirty="0" err="1" smtClean="0">
                <a:solidFill>
                  <a:schemeClr val="accent6"/>
                </a:solidFill>
              </a:rPr>
              <a:t>Heinkel</a:t>
            </a:r>
            <a:r>
              <a:rPr lang="en-US" dirty="0" smtClean="0">
                <a:solidFill>
                  <a:schemeClr val="accent6"/>
                </a:solidFill>
              </a:rPr>
              <a:t> He 50, the D1A was produced by Aichi for the Imperial Japanese Navy, remaining in service as a trainer at the time of the attack on Pearl Harbor. The D1A was produced in two variants, the D1A1 (Navy Type 94 Carrier Bomber), and the D1A2 (Navy Type 96 Carrier Bomber, sometimes referred to as the D2A.)</a:t>
            </a:r>
            <a:endParaRPr lang="en-US" dirty="0">
              <a:solidFill>
                <a:schemeClr val="accent6"/>
              </a:solidFill>
            </a:endParaRPr>
          </a:p>
        </p:txBody>
      </p:sp>
    </p:spTree>
    <p:extLst>
      <p:ext uri="{BB962C8B-B14F-4D97-AF65-F5344CB8AC3E}">
        <p14:creationId xmlns:p14="http://schemas.microsoft.com/office/powerpoint/2010/main" xmlns="" val="1960301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4898" y="4471639"/>
            <a:ext cx="10381785" cy="2553939"/>
          </a:xfrm>
          <a:prstGeom prst="rect">
            <a:avLst/>
          </a:prstGeom>
        </p:spPr>
      </p:pic>
      <p:sp>
        <p:nvSpPr>
          <p:cNvPr id="2" name="Title 1"/>
          <p:cNvSpPr>
            <a:spLocks noGrp="1"/>
          </p:cNvSpPr>
          <p:nvPr>
            <p:ph type="title"/>
          </p:nvPr>
        </p:nvSpPr>
        <p:spPr/>
        <p:txBody>
          <a:bodyPr/>
          <a:lstStyle/>
          <a:p>
            <a:r>
              <a:rPr lang="en-US" dirty="0" smtClean="0"/>
              <a:t>French submarine </a:t>
            </a:r>
            <a:r>
              <a:rPr lang="en-US" dirty="0" err="1" smtClean="0"/>
              <a:t>Africaine</a:t>
            </a:r>
            <a:r>
              <a:rPr lang="en-US" dirty="0" smtClean="0"/>
              <a:t> (Q196)</a:t>
            </a:r>
            <a:endParaRPr lang="en-US" dirty="0"/>
          </a:p>
        </p:txBody>
      </p:sp>
      <p:sp>
        <p:nvSpPr>
          <p:cNvPr id="3" name="Content Placeholder 2"/>
          <p:cNvSpPr>
            <a:spLocks noGrp="1"/>
          </p:cNvSpPr>
          <p:nvPr>
            <p:ph idx="1"/>
          </p:nvPr>
        </p:nvSpPr>
        <p:spPr/>
        <p:txBody>
          <a:bodyPr>
            <a:normAutofit/>
          </a:bodyPr>
          <a:lstStyle/>
          <a:p>
            <a:r>
              <a:rPr lang="en-US" dirty="0" err="1" smtClean="0"/>
              <a:t>Africaine</a:t>
            </a:r>
            <a:r>
              <a:rPr lang="en-US" dirty="0" smtClean="0"/>
              <a:t> (Q196) ("African") was an </a:t>
            </a:r>
            <a:r>
              <a:rPr lang="en-US" dirty="0" err="1" smtClean="0"/>
              <a:t>Aurore</a:t>
            </a:r>
            <a:r>
              <a:rPr lang="en-US" dirty="0" smtClean="0"/>
              <a:t>-class submarine of the French navy.</a:t>
            </a:r>
          </a:p>
          <a:p>
            <a:r>
              <a:rPr lang="en-US" dirty="0" smtClean="0"/>
              <a:t>Still incomplete, she was captured by the Germans in June 1940. She was renamed UF-1 on 13 May 1941 by the </a:t>
            </a:r>
            <a:r>
              <a:rPr lang="en-US" dirty="0" err="1" smtClean="0"/>
              <a:t>Kriegsmarine</a:t>
            </a:r>
            <a:r>
              <a:rPr lang="en-US" dirty="0" smtClean="0"/>
              <a:t>, but never completed during the German occupation of France.</a:t>
            </a:r>
          </a:p>
          <a:p>
            <a:r>
              <a:rPr lang="en-US" dirty="0" smtClean="0"/>
              <a:t>She was recaptured, completed under her original name, and launched on 7 December 1946. The </a:t>
            </a:r>
            <a:r>
              <a:rPr lang="en-US" dirty="0" err="1" smtClean="0"/>
              <a:t>Africaine</a:t>
            </a:r>
            <a:r>
              <a:rPr lang="en-US" dirty="0" smtClean="0"/>
              <a:t> was taken out of service in 1961 and was stricken on 28 February 1963 as the Q334.</a:t>
            </a:r>
            <a:endParaRPr lang="en-US" dirty="0"/>
          </a:p>
        </p:txBody>
      </p:sp>
    </p:spTree>
    <p:extLst>
      <p:ext uri="{BB962C8B-B14F-4D97-AF65-F5344CB8AC3E}">
        <p14:creationId xmlns:p14="http://schemas.microsoft.com/office/powerpoint/2010/main" xmlns="" val="43329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497537" y="0"/>
            <a:ext cx="4694463" cy="3886226"/>
          </a:xfrm>
          <a:prstGeom prst="rect">
            <a:avLst/>
          </a:prstGeom>
        </p:spPr>
      </p:pic>
      <p:sp>
        <p:nvSpPr>
          <p:cNvPr id="2" name="Title 1"/>
          <p:cNvSpPr>
            <a:spLocks noGrp="1"/>
          </p:cNvSpPr>
          <p:nvPr>
            <p:ph type="title"/>
          </p:nvPr>
        </p:nvSpPr>
        <p:spPr/>
        <p:txBody>
          <a:bodyPr/>
          <a:lstStyle/>
          <a:p>
            <a:r>
              <a:rPr lang="en-US" dirty="0" smtClean="0"/>
              <a:t>Bazooka during WW2</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Also referred to as the "Stovepipe", the innovative bazooka was among the first-generation of rocket propelled anti-tank weapons used in infantry combat. Featuring a solid rocket motor for propulsion, it allowed for high-explosive anti-tank (HEAT) warheads to be delivered against armored vehicles, machine gun nests, and fortified bunkers at ranges beyond that of a standard thrown grenade or mine. The Bazooka also fired a HESH round, effective against buildings and tank </a:t>
            </a:r>
            <a:r>
              <a:rPr lang="en-US" dirty="0" smtClean="0"/>
              <a:t>armor. </a:t>
            </a:r>
            <a:r>
              <a:rPr lang="en-US" dirty="0"/>
              <a:t>The universally-applied nickname arose from the M1 variant's vague resemblance to the musical instrument called a "bazooka" invented and popularized by 1930s U.S. comedian Bob Burns.</a:t>
            </a:r>
          </a:p>
          <a:p>
            <a:endParaRPr lang="en-US" dirty="0"/>
          </a:p>
          <a:p>
            <a:r>
              <a:rPr lang="en-US" dirty="0"/>
              <a:t>During World War II, German armed forces captured several bazookas in early North </a:t>
            </a:r>
            <a:r>
              <a:rPr lang="en-US" dirty="0" smtClean="0"/>
              <a:t>African </a:t>
            </a:r>
            <a:r>
              <a:rPr lang="en-US" dirty="0"/>
              <a:t>and Eastern Front encounters and soon reverse engineered their own version</a:t>
            </a:r>
            <a:r>
              <a:rPr lang="en-US" dirty="0" smtClean="0"/>
              <a:t>, </a:t>
            </a:r>
            <a:r>
              <a:rPr lang="en-US" dirty="0"/>
              <a:t>increasing the warhead diameter to 8.8 cm (among other minor changes) and widely issuing it as the </a:t>
            </a:r>
            <a:r>
              <a:rPr lang="en-US" dirty="0" err="1"/>
              <a:t>Raketenpanzerbüchse</a:t>
            </a:r>
            <a:r>
              <a:rPr lang="en-US" dirty="0"/>
              <a:t> "</a:t>
            </a:r>
            <a:r>
              <a:rPr lang="en-US" dirty="0" err="1"/>
              <a:t>Panzerschreck</a:t>
            </a:r>
            <a:r>
              <a:rPr lang="en-US" dirty="0"/>
              <a:t>" ("Tank terror</a:t>
            </a:r>
            <a:r>
              <a:rPr lang="en-US" dirty="0" smtClean="0"/>
              <a:t>").</a:t>
            </a:r>
            <a:endParaRPr lang="en-US" dirty="0"/>
          </a:p>
        </p:txBody>
      </p:sp>
    </p:spTree>
    <p:extLst>
      <p:ext uri="{BB962C8B-B14F-4D97-AF65-F5344CB8AC3E}">
        <p14:creationId xmlns:p14="http://schemas.microsoft.com/office/powerpoint/2010/main" xmlns="" val="2275638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ubmachine gun M1928 Thompso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78832" y="4649"/>
            <a:ext cx="5624262" cy="204651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Thompson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Thompson (named Thompson submachine gun by the maker) is an American submachine gun, invented by John T. Thompson in 1918, that became infamous during the Prohibition era. It was a common sight in the media of the time, being used by both law enforcement officers and criminals</a:t>
            </a:r>
            <a:r>
              <a:rPr lang="en-US" dirty="0" smtClean="0"/>
              <a:t>. </a:t>
            </a:r>
            <a:r>
              <a:rPr lang="en-US" dirty="0"/>
              <a:t>The Thompson was also known informally as: the "Tommy Gun", "Trench Broom", "Trench Sweeper", "Chicago Typewriter", "Chicago Piano", "Chicago Style", "Chicago Organ Grinder", and "The </a:t>
            </a:r>
            <a:r>
              <a:rPr lang="en-US" dirty="0" smtClean="0"/>
              <a:t>Chopper“.</a:t>
            </a:r>
            <a:endParaRPr lang="en-US" dirty="0"/>
          </a:p>
          <a:p>
            <a:endParaRPr lang="en-US" dirty="0"/>
          </a:p>
          <a:p>
            <a:r>
              <a:rPr lang="en-US" dirty="0"/>
              <a:t>The Thompson was favored by soldiers, criminals, police and civilians alike for its ergonomics, compactness, large .45 ACP cartridge, reliability, and high volume of automatic fire. It has since gained popularity among civilian collectors for its historical significance.</a:t>
            </a:r>
          </a:p>
        </p:txBody>
      </p:sp>
    </p:spTree>
    <p:extLst>
      <p:ext uri="{BB962C8B-B14F-4D97-AF65-F5344CB8AC3E}">
        <p14:creationId xmlns:p14="http://schemas.microsoft.com/office/powerpoint/2010/main" xmlns="" val="1004993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t>StG44</a:t>
            </a:r>
            <a:endParaRPr lang="en-US" dirty="0"/>
          </a:p>
        </p:txBody>
      </p:sp>
      <p:sp>
        <p:nvSpPr>
          <p:cNvPr id="3" name="Content Placeholder 2"/>
          <p:cNvSpPr>
            <a:spLocks noGrp="1"/>
          </p:cNvSpPr>
          <p:nvPr>
            <p:ph idx="1"/>
          </p:nvPr>
        </p:nvSpPr>
        <p:spPr/>
        <p:txBody>
          <a:bodyPr/>
          <a:lstStyle/>
          <a:p>
            <a:r>
              <a:rPr lang="en-US" dirty="0"/>
              <a:t>The </a:t>
            </a:r>
            <a:r>
              <a:rPr lang="en-US" dirty="0" smtClean="0"/>
              <a:t>StG44 </a:t>
            </a:r>
            <a:r>
              <a:rPr lang="en-US" dirty="0"/>
              <a:t>(abbreviation of </a:t>
            </a:r>
            <a:r>
              <a:rPr lang="en-US" dirty="0" err="1"/>
              <a:t>Sturmgewehr</a:t>
            </a:r>
            <a:r>
              <a:rPr lang="en-US" dirty="0"/>
              <a:t> 44, "assault rifle 44") is a German assault rifle developed during World War II that was the first of its kind to see major deployment and is considered by many historians to be the first modern assault </a:t>
            </a:r>
            <a:r>
              <a:rPr lang="en-US" dirty="0" smtClean="0"/>
              <a:t>rifle. It </a:t>
            </a:r>
            <a:r>
              <a:rPr lang="en-US" dirty="0"/>
              <a:t>is also known under the designations MP 43 and MP 44 (</a:t>
            </a:r>
            <a:r>
              <a:rPr lang="en-US" dirty="0" err="1"/>
              <a:t>Maschinenpistole</a:t>
            </a:r>
            <a:r>
              <a:rPr lang="en-US" dirty="0"/>
              <a:t> 43, </a:t>
            </a:r>
            <a:r>
              <a:rPr lang="en-US" dirty="0" err="1"/>
              <a:t>Maschinenpistole</a:t>
            </a:r>
            <a:r>
              <a:rPr lang="en-US" dirty="0"/>
              <a:t> 44 respectively), which denote earlier development versions of the same weapon with some differences like a different butt end, muzzle nut, shape of the front sight base or with an </a:t>
            </a:r>
            <a:r>
              <a:rPr lang="en-US" dirty="0" err="1"/>
              <a:t>unstepped</a:t>
            </a:r>
            <a:r>
              <a:rPr lang="en-US" dirty="0"/>
              <a:t> barrel, all only visible with close inspection</a:t>
            </a:r>
          </a:p>
        </p:txBody>
      </p:sp>
    </p:spTree>
    <p:extLst>
      <p:ext uri="{BB962C8B-B14F-4D97-AF65-F5344CB8AC3E}">
        <p14:creationId xmlns:p14="http://schemas.microsoft.com/office/powerpoint/2010/main" xmlns="" val="225472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32002" y="0"/>
            <a:ext cx="8291512" cy="4553206"/>
          </a:xfrm>
          <a:prstGeom prst="rect">
            <a:avLst/>
          </a:prstGeom>
        </p:spPr>
      </p:pic>
      <p:sp>
        <p:nvSpPr>
          <p:cNvPr id="2" name="Title 1"/>
          <p:cNvSpPr>
            <a:spLocks noGrp="1"/>
          </p:cNvSpPr>
          <p:nvPr>
            <p:ph type="title"/>
          </p:nvPr>
        </p:nvSpPr>
        <p:spPr/>
        <p:txBody>
          <a:bodyPr/>
          <a:lstStyle/>
          <a:p>
            <a:r>
              <a:rPr lang="en-US" dirty="0"/>
              <a:t>MG 42</a:t>
            </a:r>
            <a:br>
              <a:rPr lang="en-US" dirty="0"/>
            </a:br>
            <a:endParaRPr lang="en-US" dirty="0"/>
          </a:p>
        </p:txBody>
      </p:sp>
      <p:sp>
        <p:nvSpPr>
          <p:cNvPr id="3" name="Content Placeholder 2"/>
          <p:cNvSpPr>
            <a:spLocks noGrp="1"/>
          </p:cNvSpPr>
          <p:nvPr>
            <p:ph idx="1"/>
          </p:nvPr>
        </p:nvSpPr>
        <p:spPr/>
        <p:txBody>
          <a:bodyPr/>
          <a:lstStyle/>
          <a:p>
            <a:r>
              <a:rPr lang="en-US" dirty="0"/>
              <a:t>The MG 42 (shortened from German: </a:t>
            </a:r>
            <a:r>
              <a:rPr lang="en-US" dirty="0" err="1"/>
              <a:t>Maschinengewehr</a:t>
            </a:r>
            <a:r>
              <a:rPr lang="en-US" dirty="0"/>
              <a:t> 42, or "machine gun 42") was a 7.92×57mm </a:t>
            </a:r>
            <a:r>
              <a:rPr lang="en-US" dirty="0" err="1"/>
              <a:t>Mauser</a:t>
            </a:r>
            <a:r>
              <a:rPr lang="en-US" dirty="0"/>
              <a:t> general purpose machine gun that was developed in Nazi Germany and entered service with the Wehrmacht in 1942. It supplemented, and, in some instances, replaced the MG 34 general-purpose machine gun in all branches of the German Armed Forces, though both weapons were manufactured and used until the end of the war</a:t>
            </a:r>
            <a:r>
              <a:rPr lang="en-US" dirty="0" smtClean="0"/>
              <a:t>.</a:t>
            </a:r>
            <a:endParaRPr lang="en-US" dirty="0"/>
          </a:p>
        </p:txBody>
      </p:sp>
    </p:spTree>
    <p:extLst>
      <p:ext uri="{BB962C8B-B14F-4D97-AF65-F5344CB8AC3E}">
        <p14:creationId xmlns:p14="http://schemas.microsoft.com/office/powerpoint/2010/main" xmlns="" val="30769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08527" y="365125"/>
            <a:ext cx="5117359" cy="2500312"/>
          </a:xfrm>
          <a:prstGeom prst="rect">
            <a:avLst/>
          </a:prstGeom>
        </p:spPr>
      </p:pic>
      <p:sp>
        <p:nvSpPr>
          <p:cNvPr id="2" name="Title 1"/>
          <p:cNvSpPr>
            <a:spLocks noGrp="1"/>
          </p:cNvSpPr>
          <p:nvPr>
            <p:ph type="title"/>
          </p:nvPr>
        </p:nvSpPr>
        <p:spPr/>
        <p:txBody>
          <a:bodyPr/>
          <a:lstStyle/>
          <a:p>
            <a:r>
              <a:rPr lang="en-US" dirty="0" smtClean="0"/>
              <a:t>M24 grenade</a:t>
            </a:r>
            <a:endParaRPr lang="en-US" dirty="0"/>
          </a:p>
        </p:txBody>
      </p:sp>
      <p:sp>
        <p:nvSpPr>
          <p:cNvPr id="3" name="Content Placeholder 2"/>
          <p:cNvSpPr>
            <a:spLocks noGrp="1"/>
          </p:cNvSpPr>
          <p:nvPr>
            <p:ph idx="1"/>
          </p:nvPr>
        </p:nvSpPr>
        <p:spPr/>
        <p:txBody>
          <a:bodyPr/>
          <a:lstStyle/>
          <a:p>
            <a:r>
              <a:rPr lang="en-US" dirty="0"/>
              <a:t>The Model 24 </a:t>
            </a:r>
            <a:r>
              <a:rPr lang="en-US" dirty="0" err="1"/>
              <a:t>Stielhandgranate</a:t>
            </a:r>
            <a:r>
              <a:rPr lang="en-US" dirty="0"/>
              <a:t> was the standard hand grenade of the German Army from the end of World War I until the end of World War II. The very distinctive appearance led to its being called a "stick grenade", or a "potato masher" in British Army slang, and is today one of the most easily recognized infantry weapons of the 20th century</a:t>
            </a:r>
            <a:r>
              <a:rPr lang="en-US" dirty="0" smtClean="0"/>
              <a:t>.</a:t>
            </a:r>
            <a:endParaRPr lang="en-US" dirty="0"/>
          </a:p>
        </p:txBody>
      </p:sp>
    </p:spTree>
    <p:extLst>
      <p:ext uri="{BB962C8B-B14F-4D97-AF65-F5344CB8AC3E}">
        <p14:creationId xmlns:p14="http://schemas.microsoft.com/office/powerpoint/2010/main" xmlns="" val="394248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yndicate\Desktop\things\download.jpg"/>
          <p:cNvPicPr/>
          <p:nvPr/>
        </p:nvPicPr>
        <p:blipFill>
          <a:blip r:embed="rId2">
            <a:extLst>
              <a:ext uri="{28A0092B-C50C-407E-A947-70E740481C1C}">
                <a14:useLocalDpi xmlns:a14="http://schemas.microsoft.com/office/drawing/2010/main" xmlns="" val="0"/>
              </a:ext>
            </a:extLst>
          </a:blip>
          <a:srcRect/>
          <a:stretch>
            <a:fillRect/>
          </a:stretch>
        </p:blipFill>
        <p:spPr bwMode="auto">
          <a:xfrm>
            <a:off x="97631" y="310242"/>
            <a:ext cx="2990850" cy="1524000"/>
          </a:xfrm>
          <a:prstGeom prst="rect">
            <a:avLst/>
          </a:prstGeom>
          <a:noFill/>
          <a:ln>
            <a:noFill/>
          </a:ln>
        </p:spPr>
      </p:pic>
      <p:pic>
        <p:nvPicPr>
          <p:cNvPr id="5" name="Picture 4" descr="C:\Users\Syndicate\Desktop\things\images.jpg"/>
          <p:cNvPicPr/>
          <p:nvPr/>
        </p:nvPicPr>
        <p:blipFill>
          <a:blip r:embed="rId3">
            <a:extLst>
              <a:ext uri="{28A0092B-C50C-407E-A947-70E740481C1C}">
                <a14:useLocalDpi xmlns:a14="http://schemas.microsoft.com/office/drawing/2010/main" xmlns="" val="0"/>
              </a:ext>
            </a:extLst>
          </a:blip>
          <a:srcRect/>
          <a:stretch>
            <a:fillRect/>
          </a:stretch>
        </p:blipFill>
        <p:spPr bwMode="auto">
          <a:xfrm>
            <a:off x="3960359" y="177573"/>
            <a:ext cx="2143125" cy="2143125"/>
          </a:xfrm>
          <a:prstGeom prst="rect">
            <a:avLst/>
          </a:prstGeom>
          <a:noFill/>
          <a:ln>
            <a:noFill/>
          </a:ln>
        </p:spPr>
      </p:pic>
      <p:pic>
        <p:nvPicPr>
          <p:cNvPr id="6" name="Picture 5" descr="C:\Users\Syndicate\Desktop\things\qqqq.jpg"/>
          <p:cNvPicPr/>
          <p:nvPr/>
        </p:nvPicPr>
        <p:blipFill>
          <a:blip r:embed="rId4">
            <a:extLst>
              <a:ext uri="{28A0092B-C50C-407E-A947-70E740481C1C}">
                <a14:useLocalDpi xmlns:a14="http://schemas.microsoft.com/office/drawing/2010/main" xmlns="" val="0"/>
              </a:ext>
            </a:extLst>
          </a:blip>
          <a:srcRect/>
          <a:stretch>
            <a:fillRect/>
          </a:stretch>
        </p:blipFill>
        <p:spPr bwMode="auto">
          <a:xfrm>
            <a:off x="7177964" y="315100"/>
            <a:ext cx="2533650" cy="1800225"/>
          </a:xfrm>
          <a:prstGeom prst="rect">
            <a:avLst/>
          </a:prstGeom>
          <a:noFill/>
          <a:ln>
            <a:noFill/>
          </a:ln>
        </p:spPr>
      </p:pic>
      <p:pic>
        <p:nvPicPr>
          <p:cNvPr id="7" name="Picture 6" descr="C:\Users\Syndicate\Desktop\things\321.jpg"/>
          <p:cNvPicPr/>
          <p:nvPr/>
        </p:nvPicPr>
        <p:blipFill>
          <a:blip r:embed="rId5">
            <a:extLst>
              <a:ext uri="{28A0092B-C50C-407E-A947-70E740481C1C}">
                <a14:useLocalDpi xmlns:a14="http://schemas.microsoft.com/office/drawing/2010/main" xmlns="" val="0"/>
              </a:ext>
            </a:extLst>
          </a:blip>
          <a:srcRect/>
          <a:stretch>
            <a:fillRect/>
          </a:stretch>
        </p:blipFill>
        <p:spPr bwMode="auto">
          <a:xfrm>
            <a:off x="505846" y="2760889"/>
            <a:ext cx="2505075" cy="1981200"/>
          </a:xfrm>
          <a:prstGeom prst="rect">
            <a:avLst/>
          </a:prstGeom>
          <a:noFill/>
          <a:ln>
            <a:noFill/>
          </a:ln>
        </p:spPr>
      </p:pic>
      <p:pic>
        <p:nvPicPr>
          <p:cNvPr id="8" name="Picture 7" descr="C:\Users\Syndicate\Desktop\things\images (1).jpg"/>
          <p:cNvPicPr/>
          <p:nvPr/>
        </p:nvPicPr>
        <p:blipFill>
          <a:blip r:embed="rId6">
            <a:extLst>
              <a:ext uri="{28A0092B-C50C-407E-A947-70E740481C1C}">
                <a14:useLocalDpi xmlns:a14="http://schemas.microsoft.com/office/drawing/2010/main" xmlns="" val="0"/>
              </a:ext>
            </a:extLst>
          </a:blip>
          <a:srcRect/>
          <a:stretch>
            <a:fillRect/>
          </a:stretch>
        </p:blipFill>
        <p:spPr bwMode="auto">
          <a:xfrm>
            <a:off x="4088946" y="3026228"/>
            <a:ext cx="3362325" cy="1362075"/>
          </a:xfrm>
          <a:prstGeom prst="rect">
            <a:avLst/>
          </a:prstGeom>
          <a:noFill/>
          <a:ln>
            <a:noFill/>
          </a:ln>
        </p:spPr>
      </p:pic>
      <p:pic>
        <p:nvPicPr>
          <p:cNvPr id="9" name="Picture 8" descr="C:\Users\Syndicate\Desktop\things\images (2).jpg"/>
          <p:cNvPicPr/>
          <p:nvPr/>
        </p:nvPicPr>
        <p:blipFill>
          <a:blip r:embed="rId7">
            <a:extLst>
              <a:ext uri="{28A0092B-C50C-407E-A947-70E740481C1C}">
                <a14:useLocalDpi xmlns:a14="http://schemas.microsoft.com/office/drawing/2010/main" xmlns="" val="0"/>
              </a:ext>
            </a:extLst>
          </a:blip>
          <a:srcRect/>
          <a:stretch>
            <a:fillRect/>
          </a:stretch>
        </p:blipFill>
        <p:spPr bwMode="auto">
          <a:xfrm>
            <a:off x="8336417" y="2698295"/>
            <a:ext cx="2286000" cy="1676400"/>
          </a:xfrm>
          <a:prstGeom prst="rect">
            <a:avLst/>
          </a:prstGeom>
          <a:noFill/>
          <a:ln>
            <a:noFill/>
          </a:ln>
        </p:spPr>
      </p:pic>
      <p:pic>
        <p:nvPicPr>
          <p:cNvPr id="10" name="Picture 9" descr="C:\Users\Syndicate\Desktop\things\download (1).jpg"/>
          <p:cNvPicPr/>
          <p:nvPr/>
        </p:nvPicPr>
        <p:blipFill>
          <a:blip r:embed="rId8">
            <a:extLst>
              <a:ext uri="{28A0092B-C50C-407E-A947-70E740481C1C}">
                <a14:useLocalDpi xmlns:a14="http://schemas.microsoft.com/office/drawing/2010/main" xmlns="" val="0"/>
              </a:ext>
            </a:extLst>
          </a:blip>
          <a:srcRect/>
          <a:stretch>
            <a:fillRect/>
          </a:stretch>
        </p:blipFill>
        <p:spPr bwMode="auto">
          <a:xfrm>
            <a:off x="1593056" y="4908094"/>
            <a:ext cx="2686050" cy="1704975"/>
          </a:xfrm>
          <a:prstGeom prst="rect">
            <a:avLst/>
          </a:prstGeom>
          <a:noFill/>
          <a:ln>
            <a:noFill/>
          </a:ln>
        </p:spPr>
      </p:pic>
      <p:pic>
        <p:nvPicPr>
          <p:cNvPr id="11" name="Picture 10" descr="C:\Users\Syndicate\Desktop\things\-70.jpg"/>
          <p:cNvPicPr/>
          <p:nvPr/>
        </p:nvPicPr>
        <p:blipFill>
          <a:blip r:embed="rId9">
            <a:extLst>
              <a:ext uri="{28A0092B-C50C-407E-A947-70E740481C1C}">
                <a14:useLocalDpi xmlns:a14="http://schemas.microsoft.com/office/drawing/2010/main" xmlns="" val="0"/>
              </a:ext>
            </a:extLst>
          </a:blip>
          <a:srcRect/>
          <a:stretch>
            <a:fillRect/>
          </a:stretch>
        </p:blipFill>
        <p:spPr bwMode="auto">
          <a:xfrm>
            <a:off x="4302919" y="4314825"/>
            <a:ext cx="3590925" cy="2543175"/>
          </a:xfrm>
          <a:prstGeom prst="rect">
            <a:avLst/>
          </a:prstGeom>
          <a:noFill/>
          <a:ln>
            <a:noFill/>
          </a:ln>
        </p:spPr>
      </p:pic>
      <p:sp>
        <p:nvSpPr>
          <p:cNvPr id="12" name="TextBox 11"/>
          <p:cNvSpPr txBox="1"/>
          <p:nvPr/>
        </p:nvSpPr>
        <p:spPr>
          <a:xfrm>
            <a:off x="2584193" y="1683982"/>
            <a:ext cx="301686" cy="369332"/>
          </a:xfrm>
          <a:prstGeom prst="rect">
            <a:avLst/>
          </a:prstGeom>
          <a:noFill/>
        </p:spPr>
        <p:txBody>
          <a:bodyPr wrap="none" rtlCol="0">
            <a:spAutoFit/>
          </a:bodyPr>
          <a:lstStyle/>
          <a:p>
            <a:r>
              <a:rPr lang="en-US" dirty="0" smtClean="0"/>
              <a:t>1</a:t>
            </a:r>
            <a:endParaRPr lang="en-US" dirty="0"/>
          </a:p>
        </p:txBody>
      </p:sp>
      <p:sp>
        <p:nvSpPr>
          <p:cNvPr id="13" name="TextBox 12"/>
          <p:cNvSpPr txBox="1"/>
          <p:nvPr/>
        </p:nvSpPr>
        <p:spPr>
          <a:xfrm>
            <a:off x="4331154" y="1554717"/>
            <a:ext cx="301686" cy="369332"/>
          </a:xfrm>
          <a:prstGeom prst="rect">
            <a:avLst/>
          </a:prstGeom>
          <a:noFill/>
        </p:spPr>
        <p:txBody>
          <a:bodyPr wrap="none" rtlCol="0">
            <a:spAutoFit/>
          </a:bodyPr>
          <a:lstStyle/>
          <a:p>
            <a:r>
              <a:rPr lang="en-US" dirty="0"/>
              <a:t>2</a:t>
            </a:r>
          </a:p>
        </p:txBody>
      </p:sp>
      <p:sp>
        <p:nvSpPr>
          <p:cNvPr id="14" name="TextBox 13"/>
          <p:cNvSpPr txBox="1"/>
          <p:nvPr/>
        </p:nvSpPr>
        <p:spPr>
          <a:xfrm>
            <a:off x="8531052" y="1464910"/>
            <a:ext cx="301686" cy="369332"/>
          </a:xfrm>
          <a:prstGeom prst="rect">
            <a:avLst/>
          </a:prstGeom>
          <a:noFill/>
        </p:spPr>
        <p:txBody>
          <a:bodyPr wrap="none" rtlCol="0">
            <a:spAutoFit/>
          </a:bodyPr>
          <a:lstStyle/>
          <a:p>
            <a:r>
              <a:rPr lang="en-US" dirty="0"/>
              <a:t>3</a:t>
            </a:r>
          </a:p>
        </p:txBody>
      </p:sp>
      <p:sp>
        <p:nvSpPr>
          <p:cNvPr id="15" name="TextBox 14"/>
          <p:cNvSpPr txBox="1"/>
          <p:nvPr/>
        </p:nvSpPr>
        <p:spPr>
          <a:xfrm>
            <a:off x="2885879" y="4071257"/>
            <a:ext cx="301686" cy="369332"/>
          </a:xfrm>
          <a:prstGeom prst="rect">
            <a:avLst/>
          </a:prstGeom>
          <a:noFill/>
        </p:spPr>
        <p:txBody>
          <a:bodyPr wrap="none" rtlCol="0">
            <a:spAutoFit/>
          </a:bodyPr>
          <a:lstStyle/>
          <a:p>
            <a:r>
              <a:rPr lang="en-US" dirty="0" smtClean="0"/>
              <a:t>4</a:t>
            </a:r>
            <a:endParaRPr lang="en-US" dirty="0"/>
          </a:p>
        </p:txBody>
      </p:sp>
      <p:sp>
        <p:nvSpPr>
          <p:cNvPr id="16" name="TextBox 15"/>
          <p:cNvSpPr txBox="1"/>
          <p:nvPr/>
        </p:nvSpPr>
        <p:spPr>
          <a:xfrm>
            <a:off x="6868886" y="4071257"/>
            <a:ext cx="301686" cy="369332"/>
          </a:xfrm>
          <a:prstGeom prst="rect">
            <a:avLst/>
          </a:prstGeom>
          <a:noFill/>
        </p:spPr>
        <p:txBody>
          <a:bodyPr wrap="none" rtlCol="0">
            <a:spAutoFit/>
          </a:bodyPr>
          <a:lstStyle/>
          <a:p>
            <a:r>
              <a:rPr lang="en-US" dirty="0" smtClean="0"/>
              <a:t>5</a:t>
            </a:r>
            <a:endParaRPr lang="en-US" dirty="0"/>
          </a:p>
        </p:txBody>
      </p:sp>
      <p:sp>
        <p:nvSpPr>
          <p:cNvPr id="17" name="TextBox 16"/>
          <p:cNvSpPr txBox="1"/>
          <p:nvPr/>
        </p:nvSpPr>
        <p:spPr>
          <a:xfrm>
            <a:off x="9034999" y="3945493"/>
            <a:ext cx="301686" cy="369332"/>
          </a:xfrm>
          <a:prstGeom prst="rect">
            <a:avLst/>
          </a:prstGeom>
          <a:noFill/>
        </p:spPr>
        <p:txBody>
          <a:bodyPr wrap="none" rtlCol="0">
            <a:spAutoFit/>
          </a:bodyPr>
          <a:lstStyle/>
          <a:p>
            <a:r>
              <a:rPr lang="en-US" dirty="0" smtClean="0"/>
              <a:t>6</a:t>
            </a:r>
            <a:endParaRPr lang="en-US" dirty="0"/>
          </a:p>
        </p:txBody>
      </p:sp>
      <p:sp>
        <p:nvSpPr>
          <p:cNvPr id="18" name="TextBox 17"/>
          <p:cNvSpPr txBox="1"/>
          <p:nvPr/>
        </p:nvSpPr>
        <p:spPr>
          <a:xfrm>
            <a:off x="1758383" y="5019098"/>
            <a:ext cx="301686" cy="369332"/>
          </a:xfrm>
          <a:prstGeom prst="rect">
            <a:avLst/>
          </a:prstGeom>
          <a:noFill/>
        </p:spPr>
        <p:txBody>
          <a:bodyPr wrap="none" rtlCol="0">
            <a:spAutoFit/>
          </a:bodyPr>
          <a:lstStyle/>
          <a:p>
            <a:r>
              <a:rPr lang="en-US" dirty="0" smtClean="0"/>
              <a:t>7</a:t>
            </a:r>
            <a:endParaRPr lang="en-US" dirty="0"/>
          </a:p>
        </p:txBody>
      </p:sp>
      <p:sp>
        <p:nvSpPr>
          <p:cNvPr id="19" name="TextBox 18"/>
          <p:cNvSpPr txBox="1"/>
          <p:nvPr/>
        </p:nvSpPr>
        <p:spPr>
          <a:xfrm>
            <a:off x="7451271" y="6403137"/>
            <a:ext cx="301686" cy="369332"/>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xmlns="" val="139177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Weapon lists</a:t>
            </a:r>
            <a:endParaRPr lang="en-US" dirty="0"/>
          </a:p>
        </p:txBody>
      </p:sp>
      <p:sp>
        <p:nvSpPr>
          <p:cNvPr id="3" name="Content Placeholder 2"/>
          <p:cNvSpPr>
            <a:spLocks noGrp="1"/>
          </p:cNvSpPr>
          <p:nvPr>
            <p:ph idx="1"/>
          </p:nvPr>
        </p:nvSpPr>
        <p:spPr>
          <a:xfrm>
            <a:off x="1153886" y="1352781"/>
            <a:ext cx="3831771" cy="4351338"/>
          </a:xfrm>
        </p:spPr>
        <p:txBody>
          <a:bodyPr>
            <a:normAutofit fontScale="25000" lnSpcReduction="20000"/>
          </a:bodyPr>
          <a:lstStyle/>
          <a:p>
            <a:r>
              <a:rPr lang="en-US" dirty="0" smtClean="0"/>
              <a:t>Other</a:t>
            </a:r>
          </a:p>
          <a:p>
            <a:r>
              <a:rPr lang="en-US" dirty="0" smtClean="0"/>
              <a:t>Rocket Launcher M1/M1A1/M9 (Bazooka)</a:t>
            </a:r>
          </a:p>
          <a:p>
            <a:r>
              <a:rPr lang="en-US" dirty="0" smtClean="0"/>
              <a:t>M2-A1 Flamethrower</a:t>
            </a:r>
          </a:p>
          <a:p>
            <a:r>
              <a:rPr lang="en-US" dirty="0" smtClean="0"/>
              <a:t>M18 recoilless rifle</a:t>
            </a:r>
          </a:p>
          <a:p>
            <a:r>
              <a:rPr lang="en-US" dirty="0" smtClean="0"/>
              <a:t>Mk.2 Fragmentation Hand Grenade</a:t>
            </a:r>
          </a:p>
          <a:p>
            <a:r>
              <a:rPr lang="en-US" dirty="0" smtClean="0"/>
              <a:t>Boys anti-tank rifle</a:t>
            </a:r>
          </a:p>
          <a:p>
            <a:r>
              <a:rPr lang="en-US" dirty="0" smtClean="0"/>
              <a:t>Tanks[edit]</a:t>
            </a:r>
          </a:p>
          <a:p>
            <a:r>
              <a:rPr lang="en-US" dirty="0" smtClean="0"/>
              <a:t>M2 Light tank</a:t>
            </a:r>
          </a:p>
          <a:p>
            <a:r>
              <a:rPr lang="en-US" dirty="0" smtClean="0"/>
              <a:t>M2 Medium Tank</a:t>
            </a:r>
          </a:p>
          <a:p>
            <a:r>
              <a:rPr lang="en-US" dirty="0" smtClean="0"/>
              <a:t>M3 Stuart</a:t>
            </a:r>
          </a:p>
          <a:p>
            <a:r>
              <a:rPr lang="en-US" dirty="0" smtClean="0"/>
              <a:t>M5 Stuart</a:t>
            </a:r>
          </a:p>
          <a:p>
            <a:r>
              <a:rPr lang="en-US" dirty="0" smtClean="0"/>
              <a:t>M3 Grant Also known as M3 Lee</a:t>
            </a:r>
          </a:p>
          <a:p>
            <a:r>
              <a:rPr lang="en-US" dirty="0" smtClean="0"/>
              <a:t>M4 Sherman</a:t>
            </a:r>
          </a:p>
          <a:p>
            <a:r>
              <a:rPr lang="en-US" dirty="0" smtClean="0"/>
              <a:t>M26 Pershing</a:t>
            </a:r>
          </a:p>
          <a:p>
            <a:r>
              <a:rPr lang="en-US" dirty="0" smtClean="0"/>
              <a:t>M6 (Prototype)</a:t>
            </a:r>
          </a:p>
          <a:p>
            <a:r>
              <a:rPr lang="en-US" dirty="0" smtClean="0"/>
              <a:t>T29 (Prototype)</a:t>
            </a:r>
          </a:p>
          <a:p>
            <a:r>
              <a:rPr lang="en-US" dirty="0" smtClean="0"/>
              <a:t>T30 (Prototype)</a:t>
            </a:r>
          </a:p>
          <a:p>
            <a:r>
              <a:rPr lang="en-US" dirty="0" smtClean="0"/>
              <a:t>Self Propelled Artillery[edit]</a:t>
            </a:r>
          </a:p>
          <a:p>
            <a:r>
              <a:rPr lang="en-US" dirty="0" smtClean="0"/>
              <a:t>M7 Priest</a:t>
            </a:r>
          </a:p>
          <a:p>
            <a:r>
              <a:rPr lang="en-US" dirty="0" smtClean="0"/>
              <a:t>M12</a:t>
            </a:r>
          </a:p>
          <a:p>
            <a:r>
              <a:rPr lang="en-US" dirty="0" smtClean="0"/>
              <a:t>T92 (Prototype)</a:t>
            </a:r>
          </a:p>
          <a:p>
            <a:r>
              <a:rPr lang="en-US" dirty="0" smtClean="0"/>
              <a:t>Self-Propelled Guns/Howitzers/Mortars[edit]</a:t>
            </a:r>
          </a:p>
          <a:p>
            <a:r>
              <a:rPr lang="en-US" dirty="0" smtClean="0"/>
              <a:t>37mm Gun Motor Carriage M6</a:t>
            </a:r>
          </a:p>
          <a:p>
            <a:r>
              <a:rPr lang="en-US" dirty="0" smtClean="0"/>
              <a:t>75mm Gun Motor Carriage M3</a:t>
            </a:r>
          </a:p>
          <a:p>
            <a:r>
              <a:rPr lang="en-US" dirty="0" smtClean="0"/>
              <a:t>105mm Howitzer Motor Carriage T19</a:t>
            </a:r>
          </a:p>
          <a:p>
            <a:r>
              <a:rPr lang="en-US" dirty="0" smtClean="0"/>
              <a:t>105mm Howitzer Motor Carriage M7</a:t>
            </a:r>
          </a:p>
          <a:p>
            <a:r>
              <a:rPr lang="en-US" dirty="0" smtClean="0"/>
              <a:t>75mm Howitzer Motor Carriage M8</a:t>
            </a:r>
          </a:p>
          <a:p>
            <a:r>
              <a:rPr lang="en-US" dirty="0" smtClean="0"/>
              <a:t>3in Gun Motor Carriage M10</a:t>
            </a:r>
          </a:p>
          <a:p>
            <a:r>
              <a:rPr lang="en-US" dirty="0" smtClean="0"/>
              <a:t>155mm Gun Motor Carriage M12</a:t>
            </a:r>
          </a:p>
          <a:p>
            <a:r>
              <a:rPr lang="en-US" dirty="0" smtClean="0"/>
              <a:t>Multiple Gun Motor </a:t>
            </a:r>
            <a:r>
              <a:rPr lang="en-US" dirty="0" err="1" smtClean="0"/>
              <a:t>Carriarge</a:t>
            </a:r>
            <a:r>
              <a:rPr lang="en-US" dirty="0" smtClean="0"/>
              <a:t> M15</a:t>
            </a:r>
          </a:p>
          <a:p>
            <a:r>
              <a:rPr lang="en-US" dirty="0" smtClean="0"/>
              <a:t>Multiple Gun Motor Carriage M16</a:t>
            </a:r>
          </a:p>
          <a:p>
            <a:r>
              <a:rPr lang="en-US" dirty="0" smtClean="0"/>
              <a:t>76mm Gun Motor Carriage M18</a:t>
            </a:r>
          </a:p>
          <a:p>
            <a:r>
              <a:rPr lang="en-US" dirty="0" smtClean="0"/>
              <a:t>90mm Gun Motor Carriage M36</a:t>
            </a:r>
          </a:p>
          <a:p>
            <a:r>
              <a:rPr lang="en-US" dirty="0" smtClean="0"/>
              <a:t>155mm Gun Motor Carriage M40</a:t>
            </a:r>
          </a:p>
          <a:p>
            <a:r>
              <a:rPr lang="en-US" dirty="0" smtClean="0"/>
              <a:t>81mm Mortar Carrier M4</a:t>
            </a:r>
          </a:p>
          <a:p>
            <a:r>
              <a:rPr lang="en-US" dirty="0" smtClean="0"/>
              <a:t>81mm Mortar Carrier M21</a:t>
            </a:r>
          </a:p>
          <a:p>
            <a:r>
              <a:rPr lang="en-US" dirty="0" smtClean="0"/>
              <a:t>Armored Vehicles[edit]</a:t>
            </a:r>
          </a:p>
          <a:p>
            <a:r>
              <a:rPr lang="en-US" dirty="0" smtClean="0"/>
              <a:t>Landing Vehicle Tracked/(Armored) (LVT/(A))</a:t>
            </a:r>
          </a:p>
          <a:p>
            <a:r>
              <a:rPr lang="en-US" dirty="0" smtClean="0"/>
              <a:t>Half-track Car M2</a:t>
            </a:r>
          </a:p>
          <a:p>
            <a:r>
              <a:rPr lang="en-US" dirty="0" smtClean="0"/>
              <a:t>Carrier, Personnel, Half-track M3</a:t>
            </a:r>
          </a:p>
          <a:p>
            <a:r>
              <a:rPr lang="en-US" dirty="0" smtClean="0"/>
              <a:t>Carrier, Personnel, Half-track M5</a:t>
            </a:r>
          </a:p>
          <a:p>
            <a:r>
              <a:rPr lang="en-US" dirty="0" smtClean="0"/>
              <a:t>Scout Car M3</a:t>
            </a:r>
          </a:p>
          <a:p>
            <a:r>
              <a:rPr lang="en-US" dirty="0" smtClean="0"/>
              <a:t>M8 Greyhound</a:t>
            </a:r>
          </a:p>
          <a:p>
            <a:r>
              <a:rPr lang="en-US" dirty="0" smtClean="0"/>
              <a:t>Guns &amp; Artillery[edit]</a:t>
            </a:r>
          </a:p>
          <a:p>
            <a:r>
              <a:rPr lang="en-US" dirty="0" smtClean="0"/>
              <a:t>M3 37 mm Anti-Tank Gun</a:t>
            </a:r>
          </a:p>
          <a:p>
            <a:r>
              <a:rPr lang="en-US" dirty="0" smtClean="0"/>
              <a:t>M1 57 mm Anti-Tank Gun</a:t>
            </a:r>
          </a:p>
          <a:p>
            <a:r>
              <a:rPr lang="en-US" dirty="0" smtClean="0"/>
              <a:t>M5 3-Inch Anti-Tank Gun</a:t>
            </a:r>
          </a:p>
          <a:p>
            <a:r>
              <a:rPr lang="en-US" dirty="0" smtClean="0"/>
              <a:t>M1 37 mm Anti-Aircraft Gun</a:t>
            </a:r>
          </a:p>
          <a:p>
            <a:r>
              <a:rPr lang="en-US" dirty="0" smtClean="0"/>
              <a:t>M1 40 mm </a:t>
            </a:r>
            <a:r>
              <a:rPr lang="en-US" dirty="0" err="1" smtClean="0"/>
              <a:t>Bofors</a:t>
            </a:r>
            <a:r>
              <a:rPr lang="en-US" dirty="0" smtClean="0"/>
              <a:t> Anti-Aircraft Gun</a:t>
            </a:r>
          </a:p>
          <a:p>
            <a:r>
              <a:rPr lang="en-US" dirty="0" smtClean="0"/>
              <a:t>M1918 3-Inch Anti-Aircraft Gun</a:t>
            </a:r>
          </a:p>
          <a:p>
            <a:r>
              <a:rPr lang="en-US" dirty="0" smtClean="0"/>
              <a:t>M1 90 mm Anti-Aircraft Gun</a:t>
            </a:r>
          </a:p>
          <a:p>
            <a:r>
              <a:rPr lang="en-US" dirty="0" smtClean="0"/>
              <a:t>M1 75 mm Pack Howitzer</a:t>
            </a:r>
          </a:p>
          <a:p>
            <a:r>
              <a:rPr lang="en-US" dirty="0" smtClean="0"/>
              <a:t>M2 105 mm Howitzer</a:t>
            </a:r>
          </a:p>
          <a:p>
            <a:r>
              <a:rPr lang="en-US" dirty="0" smtClean="0"/>
              <a:t>M3 105 mm Howitzer</a:t>
            </a:r>
          </a:p>
          <a:p>
            <a:r>
              <a:rPr lang="en-US" dirty="0" smtClean="0"/>
              <a:t>M1 155 mm Howitzer</a:t>
            </a:r>
          </a:p>
          <a:p>
            <a:r>
              <a:rPr lang="en-US" dirty="0" smtClean="0"/>
              <a:t>M2 155 mm Field Gun</a:t>
            </a:r>
          </a:p>
          <a:p>
            <a:r>
              <a:rPr lang="en-US" dirty="0" smtClean="0"/>
              <a:t>M1 8-Inch Howitzer (203 mm)</a:t>
            </a:r>
          </a:p>
          <a:p>
            <a:r>
              <a:rPr lang="en-US" dirty="0" smtClean="0"/>
              <a:t>M1 8-Inch Gun</a:t>
            </a:r>
          </a:p>
          <a:p>
            <a:r>
              <a:rPr lang="en-US" dirty="0" smtClean="0"/>
              <a:t>M1 240 mm Howitzer</a:t>
            </a:r>
          </a:p>
          <a:p>
            <a:endParaRPr lang="en-US" dirty="0"/>
          </a:p>
        </p:txBody>
      </p:sp>
      <p:sp>
        <p:nvSpPr>
          <p:cNvPr id="6" name="TextBox 5"/>
          <p:cNvSpPr txBox="1"/>
          <p:nvPr/>
        </p:nvSpPr>
        <p:spPr>
          <a:xfrm>
            <a:off x="6640287" y="365125"/>
            <a:ext cx="3853543" cy="6740307"/>
          </a:xfrm>
          <a:prstGeom prst="rect">
            <a:avLst/>
          </a:prstGeom>
          <a:noFill/>
        </p:spPr>
        <p:txBody>
          <a:bodyPr wrap="square" rtlCol="0">
            <a:spAutoFit/>
          </a:bodyPr>
          <a:lstStyle/>
          <a:p>
            <a:r>
              <a:rPr lang="en-US" dirty="0" smtClean="0"/>
              <a:t>Landing Vehicle Tracked/(Armored) (LVT/(A))</a:t>
            </a:r>
          </a:p>
          <a:p>
            <a:r>
              <a:rPr lang="en-US" dirty="0" smtClean="0"/>
              <a:t>Half-track Car M2</a:t>
            </a:r>
          </a:p>
          <a:p>
            <a:r>
              <a:rPr lang="en-US" dirty="0" smtClean="0"/>
              <a:t>Carrier, Personnel, Half-track M3</a:t>
            </a:r>
          </a:p>
          <a:p>
            <a:r>
              <a:rPr lang="en-US" dirty="0" smtClean="0"/>
              <a:t>Carrier, Personnel, Half-track M5</a:t>
            </a:r>
          </a:p>
          <a:p>
            <a:r>
              <a:rPr lang="en-US" dirty="0" smtClean="0"/>
              <a:t>Scout Car M3</a:t>
            </a:r>
          </a:p>
          <a:p>
            <a:r>
              <a:rPr lang="en-US" dirty="0" smtClean="0"/>
              <a:t>M8 Greyhound</a:t>
            </a:r>
          </a:p>
          <a:p>
            <a:r>
              <a:rPr lang="en-US" dirty="0" smtClean="0"/>
              <a:t>Guns &amp; Artillery[edit]</a:t>
            </a:r>
          </a:p>
          <a:p>
            <a:r>
              <a:rPr lang="en-US" dirty="0" smtClean="0"/>
              <a:t>M3 37 mm Anti-Tank Gun</a:t>
            </a:r>
          </a:p>
          <a:p>
            <a:r>
              <a:rPr lang="en-US" dirty="0" smtClean="0"/>
              <a:t>M1 57 mm Anti-Tank Gun</a:t>
            </a:r>
          </a:p>
          <a:p>
            <a:r>
              <a:rPr lang="en-US" dirty="0" smtClean="0"/>
              <a:t>M5 3-Inch Anti-Tank Gun</a:t>
            </a:r>
          </a:p>
          <a:p>
            <a:r>
              <a:rPr lang="en-US" dirty="0" smtClean="0"/>
              <a:t>M1 37 mm Anti-Aircraft Gun</a:t>
            </a:r>
          </a:p>
          <a:p>
            <a:r>
              <a:rPr lang="en-US" dirty="0" smtClean="0"/>
              <a:t>M1 40 mm </a:t>
            </a:r>
            <a:r>
              <a:rPr lang="en-US" dirty="0" err="1" smtClean="0"/>
              <a:t>Bofors</a:t>
            </a:r>
            <a:r>
              <a:rPr lang="en-US" dirty="0" smtClean="0"/>
              <a:t> Anti-Aircraft Gun</a:t>
            </a:r>
          </a:p>
          <a:p>
            <a:r>
              <a:rPr lang="en-US" dirty="0" smtClean="0"/>
              <a:t>M1918 3-Inch Anti-Aircraft Gun</a:t>
            </a:r>
          </a:p>
          <a:p>
            <a:r>
              <a:rPr lang="en-US" dirty="0" smtClean="0"/>
              <a:t>M1 90 mm Anti-Aircraft Gun</a:t>
            </a:r>
          </a:p>
          <a:p>
            <a:r>
              <a:rPr lang="en-US" dirty="0" smtClean="0"/>
              <a:t>M1 75 mm Pack Howitzer</a:t>
            </a:r>
          </a:p>
          <a:p>
            <a:r>
              <a:rPr lang="en-US" dirty="0" smtClean="0"/>
              <a:t>M2 105 mm Howitzer</a:t>
            </a:r>
          </a:p>
          <a:p>
            <a:r>
              <a:rPr lang="en-US" dirty="0" smtClean="0"/>
              <a:t>M3 105 mm Howitzer</a:t>
            </a:r>
          </a:p>
          <a:p>
            <a:r>
              <a:rPr lang="en-US" dirty="0" smtClean="0"/>
              <a:t>M1 155 mm Howitzer</a:t>
            </a:r>
          </a:p>
          <a:p>
            <a:r>
              <a:rPr lang="en-US" dirty="0" smtClean="0"/>
              <a:t>M2 155 mm Field Gun</a:t>
            </a:r>
          </a:p>
          <a:p>
            <a:r>
              <a:rPr lang="en-US" dirty="0" smtClean="0"/>
              <a:t>M1 8-Inch Howitzer (203 mm)</a:t>
            </a:r>
          </a:p>
          <a:p>
            <a:r>
              <a:rPr lang="en-US" dirty="0" smtClean="0"/>
              <a:t>M1 8-Inch Gun</a:t>
            </a:r>
          </a:p>
          <a:p>
            <a:r>
              <a:rPr lang="en-US" dirty="0" smtClean="0"/>
              <a:t>M1 240 mm Howitzer</a:t>
            </a:r>
          </a:p>
          <a:p>
            <a:endParaRPr lang="en-US" dirty="0"/>
          </a:p>
        </p:txBody>
      </p:sp>
    </p:spTree>
    <p:extLst>
      <p:ext uri="{BB962C8B-B14F-4D97-AF65-F5344CB8AC3E}">
        <p14:creationId xmlns:p14="http://schemas.microsoft.com/office/powerpoint/2010/main" xmlns="" val="2863229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18457" cy="4674961"/>
          </a:xfrm>
        </p:spPr>
        <p:txBody>
          <a:bodyPr>
            <a:normAutofit/>
          </a:bodyPr>
          <a:lstStyle/>
          <a:p>
            <a:r>
              <a:rPr lang="en-US" dirty="0" smtClean="0"/>
              <a:t>MOREEE</a:t>
            </a:r>
            <a:endParaRPr lang="en-US" dirty="0"/>
          </a:p>
        </p:txBody>
      </p:sp>
      <p:sp>
        <p:nvSpPr>
          <p:cNvPr id="3" name="Content Placeholder 2"/>
          <p:cNvSpPr>
            <a:spLocks noGrp="1"/>
          </p:cNvSpPr>
          <p:nvPr>
            <p:ph idx="1"/>
          </p:nvPr>
        </p:nvSpPr>
        <p:spPr>
          <a:xfrm>
            <a:off x="3189515" y="788420"/>
            <a:ext cx="7326086" cy="5459980"/>
          </a:xfrm>
        </p:spPr>
        <p:txBody>
          <a:bodyPr>
            <a:normAutofit fontScale="25000" lnSpcReduction="20000"/>
          </a:bodyPr>
          <a:lstStyle/>
          <a:p>
            <a:r>
              <a:rPr lang="en-US" sz="5600" dirty="0" smtClean="0"/>
              <a:t>Carrier, Personnel, Half-track M3</a:t>
            </a:r>
          </a:p>
          <a:p>
            <a:r>
              <a:rPr lang="en-US" sz="5600" dirty="0" smtClean="0"/>
              <a:t>Carrier, Personnel, Half-track M5</a:t>
            </a:r>
          </a:p>
          <a:p>
            <a:r>
              <a:rPr lang="en-US" sz="5600" dirty="0" smtClean="0"/>
              <a:t>Scout Car M3</a:t>
            </a:r>
          </a:p>
          <a:p>
            <a:r>
              <a:rPr lang="en-US" sz="5600" dirty="0" smtClean="0"/>
              <a:t>M8 Greyhound</a:t>
            </a:r>
          </a:p>
          <a:p>
            <a:r>
              <a:rPr lang="en-US" sz="5600" dirty="0" smtClean="0"/>
              <a:t>Guns &amp; Artillery[edit]</a:t>
            </a:r>
          </a:p>
          <a:p>
            <a:r>
              <a:rPr lang="en-US" sz="5600" dirty="0" smtClean="0"/>
              <a:t>M3 37 mm Anti-Tank Gun</a:t>
            </a:r>
          </a:p>
          <a:p>
            <a:r>
              <a:rPr lang="en-US" sz="5600" dirty="0" smtClean="0"/>
              <a:t>M1 57 mm Anti-Tank Gun</a:t>
            </a:r>
          </a:p>
          <a:p>
            <a:r>
              <a:rPr lang="en-US" sz="5600" dirty="0" smtClean="0"/>
              <a:t>M5 3-Inch Anti-Tank Gun</a:t>
            </a:r>
          </a:p>
          <a:p>
            <a:r>
              <a:rPr lang="en-US" sz="5600" dirty="0" smtClean="0"/>
              <a:t>M1 37 mm Anti-Aircraft Gun</a:t>
            </a:r>
          </a:p>
          <a:p>
            <a:r>
              <a:rPr lang="en-US" sz="5600" dirty="0" smtClean="0"/>
              <a:t>M1 40 mm </a:t>
            </a:r>
            <a:r>
              <a:rPr lang="en-US" sz="5600" dirty="0" err="1" smtClean="0"/>
              <a:t>Bofors</a:t>
            </a:r>
            <a:r>
              <a:rPr lang="en-US" sz="5600" dirty="0" smtClean="0"/>
              <a:t> Anti-Aircraft Gun</a:t>
            </a:r>
          </a:p>
          <a:p>
            <a:r>
              <a:rPr lang="en-US" sz="5600" dirty="0" smtClean="0"/>
              <a:t>M1918 3-Inch Anti-Aircraft Gun</a:t>
            </a:r>
          </a:p>
          <a:p>
            <a:r>
              <a:rPr lang="en-US" sz="5600" dirty="0" smtClean="0"/>
              <a:t>M1 90 mm Anti-Aircraft Gun</a:t>
            </a:r>
          </a:p>
          <a:p>
            <a:r>
              <a:rPr lang="en-US" sz="5600" dirty="0" smtClean="0"/>
              <a:t>M1 75 mm Pack Howitzer</a:t>
            </a:r>
          </a:p>
          <a:p>
            <a:r>
              <a:rPr lang="en-US" sz="5600" dirty="0" smtClean="0"/>
              <a:t>M2 105 mm Howitzer</a:t>
            </a:r>
          </a:p>
          <a:p>
            <a:r>
              <a:rPr lang="en-US" sz="5600" dirty="0" smtClean="0"/>
              <a:t>M3 105 mm Howitzer</a:t>
            </a:r>
          </a:p>
          <a:p>
            <a:r>
              <a:rPr lang="en-US" sz="5600" dirty="0" smtClean="0"/>
              <a:t>M1 155 mm Howitzer</a:t>
            </a:r>
          </a:p>
          <a:p>
            <a:r>
              <a:rPr lang="en-US" sz="5600" dirty="0" smtClean="0"/>
              <a:t>M2 155 mm Field Gun</a:t>
            </a:r>
          </a:p>
          <a:p>
            <a:r>
              <a:rPr lang="en-US" sz="5600" dirty="0" smtClean="0"/>
              <a:t>M1 8-Inch Howitzer (203 mm)</a:t>
            </a:r>
          </a:p>
          <a:p>
            <a:r>
              <a:rPr lang="en-US" sz="5600" dirty="0" smtClean="0"/>
              <a:t>M1 8-Inch Gun</a:t>
            </a:r>
          </a:p>
          <a:p>
            <a:r>
              <a:rPr lang="en-US" sz="5600" dirty="0" smtClean="0"/>
              <a:t>M1 240 mm Howitzer</a:t>
            </a:r>
          </a:p>
          <a:p>
            <a:endParaRPr lang="en-US" dirty="0"/>
          </a:p>
        </p:txBody>
      </p:sp>
    </p:spTree>
    <p:extLst>
      <p:ext uri="{BB962C8B-B14F-4D97-AF65-F5344CB8AC3E}">
        <p14:creationId xmlns:p14="http://schemas.microsoft.com/office/powerpoint/2010/main" xmlns="" val="276207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gun called Springfield.</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r>
              <a:rPr lang="en-US" dirty="0" smtClean="0"/>
              <a:t>The M1903 Springfield, formally the United States Rifle, Caliber .30-06, Model 1903, is an American clip-loaded, 5-round magazine fed, bolt-action service rifle used primarily during the first half of the 20th century.</a:t>
            </a:r>
          </a:p>
          <a:p>
            <a:r>
              <a:rPr lang="en-US" dirty="0" smtClean="0"/>
              <a:t>It was officially adopted as a United States military bolt-action rifle on June 19, 1903, and saw service in World War I. It was officially replaced as the standard infantry rifle by the faster-firing semi-automatic 8 round M1 Garand starting in 1937. However, the M1903 Springfield remained in service as a standard issue infantry rifle during World War II, since the U.S. entered the war without sufficient M1 rifles to arm all troops. It also remained in service as a sniper rifle during World War II, the Korean War, and even in the early stages of the Vietnam War. It remains popular as a civilian firearm, historical collector's piece, and as a military drill rifle</a:t>
            </a:r>
            <a:endParaRPr lang="en-US" dirty="0"/>
          </a:p>
        </p:txBody>
      </p:sp>
      <p:pic>
        <p:nvPicPr>
          <p:cNvPr id="1026" name="Picture 2" descr="M1903 Springfield - USA - 30-06 - Armémuseum.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99375" y="85157"/>
            <a:ext cx="4209596" cy="1672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01112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 Garand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M1 Garand (officially designated as United States Rifle, Caliber .30, M1, later simply called Rifle, Caliber .30, M1, also abbreviated as US Rifle, Cal. .30, M1) is a semi-automatic rifle chambered for the .30-06 Springfield rifle cartridge. It was the first standard-issue semi-automatic rifle. Called "the greatest battle implement ever devised" by General George S. Patton, the Garand officially replaced the bolt-action M1903 Springfield as the standard service rifle of the United States Armed Forces in 1936 (although the switch-over was not instantaneous) and was subsequently replaced by the selective fire M14, starting in 1957. During World War II, the M1 gave U.S. forces a distinct advantage in firefights against their Axis enemies, as their standard-issue rifles were slower-firing bolt-action rifles. The M1 continued to be used in large numbers until 1963 and to a lesser degree until 1976. Like its predecessor, the M1 originated from the Springfield Armory.</a:t>
            </a:r>
            <a:endParaRPr lang="en-US" dirty="0"/>
          </a:p>
        </p:txBody>
      </p:sp>
    </p:spTree>
    <p:extLst>
      <p:ext uri="{BB962C8B-B14F-4D97-AF65-F5344CB8AC3E}">
        <p14:creationId xmlns:p14="http://schemas.microsoft.com/office/powerpoint/2010/main" xmlns="" val="2350219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M1941 Johnson rifle</a:t>
            </a:r>
            <a:endParaRPr lang="en-US" dirty="0"/>
          </a:p>
        </p:txBody>
      </p:sp>
      <p:sp>
        <p:nvSpPr>
          <p:cNvPr id="3" name="Content Placeholder 2"/>
          <p:cNvSpPr>
            <a:spLocks noGrp="1"/>
          </p:cNvSpPr>
          <p:nvPr>
            <p:ph idx="1"/>
          </p:nvPr>
        </p:nvSpPr>
        <p:spPr/>
        <p:txBody>
          <a:bodyPr/>
          <a:lstStyle/>
          <a:p>
            <a:r>
              <a:rPr lang="en-US" dirty="0" smtClean="0"/>
              <a:t>The M1941 Johnson Rifle was an American short-recoil operated semi-automatic rifle designed by Melvin Johnson prior to World War II. The M1941 competed unsuccessfully with the U.S.</a:t>
            </a:r>
            <a:endParaRPr lang="en-US" dirty="0"/>
          </a:p>
        </p:txBody>
      </p:sp>
      <p:pic>
        <p:nvPicPr>
          <p:cNvPr id="3075" name="Picture 3" descr="M1941.jpg">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25235" y="3712028"/>
            <a:ext cx="8150210" cy="26996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4247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tank</a:t>
            </a:r>
            <a:endParaRPr lang="en-US" dirty="0"/>
          </a:p>
        </p:txBody>
      </p:sp>
      <p:sp>
        <p:nvSpPr>
          <p:cNvPr id="3" name="Content Placeholder 2"/>
          <p:cNvSpPr>
            <a:spLocks noGrp="1"/>
          </p:cNvSpPr>
          <p:nvPr>
            <p:ph idx="1"/>
          </p:nvPr>
        </p:nvSpPr>
        <p:spPr/>
        <p:txBody>
          <a:bodyPr/>
          <a:lstStyle/>
          <a:p>
            <a:r>
              <a:rPr lang="en-US" dirty="0" smtClean="0"/>
              <a:t>The Light Tank M2 was an American pre-World War II light tank that saw combat with the US Marine Corps 1st Tank Battalion on Guadalcanal in 1942, during World War II. Its service with the 1st Tank Battalion during the Pacific War was its only U.S. combat use during the war; however, it is believed that M2A4s served in Burma and India with the British 7th Hussars and 2nd Royal Tank Regiment during their engagements with the IJA 14th Tank Regiment. The M2A4 was the immediate predecessor of the M3 Stuart series of light tanks, which saw widespread combat throughout the war, and the M2 Medium Tank, which was itself an unsuccessful design but served as predecessor for the M3 Lee and M4 Sherman</a:t>
            </a:r>
            <a:endParaRPr lang="en-US" dirty="0"/>
          </a:p>
        </p:txBody>
      </p:sp>
      <p:pic>
        <p:nvPicPr>
          <p:cNvPr id="4098" name="Picture 2" descr="M2-tank-england.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80164" y="158636"/>
            <a:ext cx="5924550" cy="17385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0969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M4 Sherman</a:t>
            </a:r>
            <a:endParaRPr lang="en-US" dirty="0"/>
          </a:p>
        </p:txBody>
      </p:sp>
      <p:sp>
        <p:nvSpPr>
          <p:cNvPr id="3" name="Content Placeholder 2"/>
          <p:cNvSpPr>
            <a:spLocks noGrp="1"/>
          </p:cNvSpPr>
          <p:nvPr>
            <p:ph idx="1"/>
          </p:nvPr>
        </p:nvSpPr>
        <p:spPr>
          <a:xfrm>
            <a:off x="5704114" y="140152"/>
            <a:ext cx="5649686" cy="6402161"/>
          </a:xfrm>
        </p:spPr>
        <p:txBody>
          <a:bodyPr>
            <a:normAutofit fontScale="92500" lnSpcReduction="10000"/>
          </a:bodyPr>
          <a:lstStyle/>
          <a:p>
            <a:r>
              <a:rPr lang="en-US" dirty="0" smtClean="0"/>
              <a:t>The M4 Sherman, officially the Medium Tank, M4, was the primary battle tank used by the United States and the other Western Allies in World War II, and proved to be a reliable and highly mobile workhorse, despite being outmatched by heavier German tanks late in the war. Thousands were distributed to the Allies, including the British Commonwealth and the Soviet Union, in the lend-lease program. The M4 was the second most produced tank of the World War II era, after the Soviet T-34, and its role in its parent nation's victory was comparable to that of the T-34. The tank took its name from the American Civil War General William Tecumseh Sherman.</a:t>
            </a:r>
            <a:endParaRPr lang="en-US" dirty="0"/>
          </a:p>
        </p:txBody>
      </p:sp>
      <p:pic>
        <p:nvPicPr>
          <p:cNvPr id="4" name="Picture 3"/>
          <p:cNvPicPr>
            <a:picLocks noChangeAspect="1"/>
          </p:cNvPicPr>
          <p:nvPr/>
        </p:nvPicPr>
        <p:blipFill>
          <a:blip r:embed="rId2"/>
          <a:stretch>
            <a:fillRect/>
          </a:stretch>
        </p:blipFill>
        <p:spPr>
          <a:xfrm>
            <a:off x="316417" y="1915661"/>
            <a:ext cx="5387697" cy="4136572"/>
          </a:xfrm>
          <a:prstGeom prst="rect">
            <a:avLst/>
          </a:prstGeom>
        </p:spPr>
      </p:pic>
    </p:spTree>
    <p:extLst>
      <p:ext uri="{BB962C8B-B14F-4D97-AF65-F5344CB8AC3E}">
        <p14:creationId xmlns:p14="http://schemas.microsoft.com/office/powerpoint/2010/main" xmlns="" val="4095116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Airspeed Envoy</a:t>
            </a:r>
            <a:endParaRPr lang="en-US" dirty="0"/>
          </a:p>
        </p:txBody>
      </p:sp>
      <p:sp>
        <p:nvSpPr>
          <p:cNvPr id="3" name="Content Placeholder 2"/>
          <p:cNvSpPr>
            <a:spLocks noGrp="1"/>
          </p:cNvSpPr>
          <p:nvPr>
            <p:ph idx="1"/>
          </p:nvPr>
        </p:nvSpPr>
        <p:spPr>
          <a:xfrm>
            <a:off x="576942" y="1690688"/>
            <a:ext cx="5203371" cy="4720998"/>
          </a:xfrm>
        </p:spPr>
        <p:txBody>
          <a:bodyPr>
            <a:normAutofit fontScale="62500" lnSpcReduction="20000"/>
          </a:bodyPr>
          <a:lstStyle/>
          <a:p>
            <a:r>
              <a:rPr lang="en-US" dirty="0" smtClean="0"/>
              <a:t>The Envoy was designed by A. H. (</a:t>
            </a:r>
            <a:r>
              <a:rPr lang="en-US" dirty="0" err="1" smtClean="0"/>
              <a:t>Hessell</a:t>
            </a:r>
            <a:r>
              <a:rPr lang="en-US" dirty="0" smtClean="0"/>
              <a:t>) </a:t>
            </a:r>
            <a:r>
              <a:rPr lang="en-US" dirty="0" err="1" smtClean="0"/>
              <a:t>Tiltman</a:t>
            </a:r>
            <a:r>
              <a:rPr lang="en-US" dirty="0" smtClean="0"/>
              <a:t> as a twin-</a:t>
            </a:r>
            <a:r>
              <a:rPr lang="en-US" dirty="0" err="1" smtClean="0"/>
              <a:t>engined</a:t>
            </a:r>
            <a:r>
              <a:rPr lang="en-US" dirty="0" smtClean="0"/>
              <a:t> development of his earlier Courier. It used the same wooden construction, outer wing panels and innovative retracting main undercarriage.</a:t>
            </a:r>
          </a:p>
          <a:p>
            <a:r>
              <a:rPr lang="en-US" dirty="0" smtClean="0"/>
              <a:t>The Envoy was a twin-</a:t>
            </a:r>
            <a:r>
              <a:rPr lang="en-US" dirty="0" err="1" smtClean="0"/>
              <a:t>engined</a:t>
            </a:r>
            <a:r>
              <a:rPr lang="en-US" dirty="0" smtClean="0"/>
              <a:t> low-wing cabin monoplane of all-wood construction apart from fabric covered control surfaces. It had a rearward retracting main undercarriage with a fixed tail wheel. The aircraft was built in three series, the Series I was the initial production variant which did not have trailing-edge flaps, seventeen built. Thirteen Series II variants were built with split flaps and the Series III (19-built) was similar but had detailed improvements. Each series of the Envoy was sold with a choice of engines including the </a:t>
            </a:r>
            <a:r>
              <a:rPr lang="en-US" dirty="0" err="1" smtClean="0"/>
              <a:t>Wolseley</a:t>
            </a:r>
            <a:r>
              <a:rPr lang="en-US" dirty="0" smtClean="0"/>
              <a:t> Aries, Armstrong </a:t>
            </a:r>
            <a:r>
              <a:rPr lang="en-US" dirty="0" err="1" smtClean="0"/>
              <a:t>Siddeley</a:t>
            </a:r>
            <a:r>
              <a:rPr lang="en-US" dirty="0" smtClean="0"/>
              <a:t> Cheetah V or Armstrong </a:t>
            </a:r>
            <a:r>
              <a:rPr lang="en-US" dirty="0" err="1" smtClean="0"/>
              <a:t>Siddeley</a:t>
            </a:r>
            <a:r>
              <a:rPr lang="en-US" dirty="0" smtClean="0"/>
              <a:t> Lynx IVC radial engines. These different engines were housed under a variety of cowlings, mostly short chord </a:t>
            </a:r>
            <a:r>
              <a:rPr lang="en-US" dirty="0" err="1" smtClean="0"/>
              <a:t>Townend</a:t>
            </a:r>
            <a:r>
              <a:rPr lang="en-US" dirty="0" smtClean="0"/>
              <a:t> rings but also wider chord cowlings with and without blisters for cylinder heads.</a:t>
            </a:r>
            <a:endParaRPr lang="en-US" dirty="0"/>
          </a:p>
        </p:txBody>
      </p:sp>
      <p:pic>
        <p:nvPicPr>
          <p:cNvPr id="5122" name="Picture 2" descr="Airspeed AS.6 Envoy G-AHAC Private Charter RWY 1948 edited-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36632" y="1396774"/>
            <a:ext cx="5015139" cy="34691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121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2065</Words>
  <Application>Microsoft Office PowerPoint</Application>
  <PresentationFormat>Custom</PresentationFormat>
  <Paragraphs>148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Weapons during World war II</vt:lpstr>
      <vt:lpstr>Weapon lists</vt:lpstr>
      <vt:lpstr>MOREEE</vt:lpstr>
      <vt:lpstr>The gun called Springfield.</vt:lpstr>
      <vt:lpstr>M1 Garand</vt:lpstr>
      <vt:lpstr>M1941 Johnson rifle</vt:lpstr>
      <vt:lpstr>Light tank</vt:lpstr>
      <vt:lpstr>M4 Sherman</vt:lpstr>
      <vt:lpstr>Airspeed Envoy</vt:lpstr>
      <vt:lpstr>Aichi D1A</vt:lpstr>
      <vt:lpstr>French submarine Africaine (Q196)</vt:lpstr>
      <vt:lpstr>Bazooka during WW2</vt:lpstr>
      <vt:lpstr>Thompson</vt:lpstr>
      <vt:lpstr>StG44</vt:lpstr>
      <vt:lpstr>MG 42 </vt:lpstr>
      <vt:lpstr>M24 grenade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Weapons during World war II</dc:title>
  <dc:creator>Syndicate</dc:creator>
  <cp:lastModifiedBy>user</cp:lastModifiedBy>
  <cp:revision>7</cp:revision>
  <dcterms:created xsi:type="dcterms:W3CDTF">2014-05-04T14:23:27Z</dcterms:created>
  <dcterms:modified xsi:type="dcterms:W3CDTF">2014-05-14T07:26:03Z</dcterms:modified>
</cp:coreProperties>
</file>