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C8A454-461C-4678-A8EC-E86305DE163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4198514-CF33-4872-B48D-D67235A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 in Governing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758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2357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Oligarchy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Mafia</a:t>
                      </a:r>
                      <a:endParaRPr lang="en-US" dirty="0"/>
                    </a:p>
                  </a:txBody>
                  <a:tcPr/>
                </a:tc>
              </a:tr>
              <a:tr h="5010299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Tycoons (wealthy/influential business people) tied to Yeltsin especially his daughter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Took advantage of Yeltsin monopolized business and industry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Boris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Berezovsky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6 other entrepreneurs controlled over half of Russia’s GNP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Including oil, media,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newspapers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Secured Yeltsin’s reelection and with other oligarchs financed and created the unity party (Putin’s Party)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Putin has had clashes (disagreements) with the oligarchy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Vladimir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Gusinsky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(media ) criticized Putin publically and was arrested for corruption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Gusinsky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Berezovsky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 both in exile now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More influence than the oligarchs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More than just underworld crime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Gained control of businesses, natural resources and banks during 1991 revolution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Payoffs, money laundering, bribing or threaten political officials (some former KGB),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Have murdered bankers, businessmen, journalists and members of the </a:t>
                      </a:r>
                      <a:r>
                        <a:rPr lang="en-US" dirty="0" err="1" smtClean="0">
                          <a:solidFill>
                            <a:schemeClr val="dk1"/>
                          </a:solidFill>
                        </a:rPr>
                        <a:t>Duma</a:t>
                      </a:r>
                      <a:endParaRPr lang="en-US" dirty="0" smtClean="0">
                        <a:solidFill>
                          <a:schemeClr val="dk1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Oligarchs and Mafia threaten democracy in Russia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Constitution of 1993 provided for the structure of government</a:t>
            </a:r>
          </a:p>
          <a:p>
            <a:r>
              <a:rPr lang="en-US" sz="2400" dirty="0" smtClean="0"/>
              <a:t>It is a combination of a presidential and parliamentary system (France)</a:t>
            </a:r>
          </a:p>
          <a:p>
            <a:r>
              <a:rPr lang="en-US" sz="2400" dirty="0" smtClean="0"/>
              <a:t>Allows for a strong president with democratic checks on power</a:t>
            </a:r>
          </a:p>
          <a:p>
            <a:pPr>
              <a:buNone/>
            </a:pPr>
            <a:r>
              <a:rPr lang="en-US" sz="2800" dirty="0" err="1" smtClean="0"/>
              <a:t>Medvedev</a:t>
            </a:r>
            <a:r>
              <a:rPr lang="en-US" sz="2800" dirty="0" smtClean="0"/>
              <a:t>-PM	</a:t>
            </a:r>
            <a:r>
              <a:rPr lang="en-US" dirty="0" smtClean="0"/>
              <a:t>			</a:t>
            </a:r>
            <a:r>
              <a:rPr lang="en-US" sz="2800" dirty="0" smtClean="0"/>
              <a:t>Putin-President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vs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pic>
        <p:nvPicPr>
          <p:cNvPr id="1026" name="Picture 2" descr="D:\Comparative Government\Russia\Russia P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495800"/>
            <a:ext cx="1781175" cy="1114425"/>
          </a:xfrm>
          <a:prstGeom prst="rect">
            <a:avLst/>
          </a:prstGeom>
          <a:noFill/>
        </p:spPr>
      </p:pic>
      <p:pic>
        <p:nvPicPr>
          <p:cNvPr id="1027" name="Picture 3" descr="D:\Comparative Government\Russia\put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343400"/>
            <a:ext cx="1133475" cy="131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Powers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Elected by voters</a:t>
            </a:r>
          </a:p>
          <a:p>
            <a:r>
              <a:rPr lang="en-US" dirty="0" smtClean="0"/>
              <a:t>Serves 2 terms</a:t>
            </a:r>
          </a:p>
          <a:p>
            <a:r>
              <a:rPr lang="en-US" dirty="0" smtClean="0"/>
              <a:t>Term is 4 years</a:t>
            </a:r>
          </a:p>
          <a:p>
            <a:r>
              <a:rPr lang="en-US" dirty="0" smtClean="0"/>
              <a:t>Anyone with 1,000,000 signatures can run (</a:t>
            </a:r>
            <a:r>
              <a:rPr lang="en-US" dirty="0" smtClean="0">
                <a:solidFill>
                  <a:srgbClr val="FF0000"/>
                </a:solidFill>
              </a:rPr>
              <a:t>petition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Lives in the White House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Appoint Prime Minister with </a:t>
            </a:r>
            <a:r>
              <a:rPr lang="en-US" dirty="0" err="1" smtClean="0"/>
              <a:t>Duma</a:t>
            </a:r>
            <a:r>
              <a:rPr lang="en-US" dirty="0" smtClean="0"/>
              <a:t> approval</a:t>
            </a:r>
          </a:p>
          <a:p>
            <a:r>
              <a:rPr lang="en-US" dirty="0" smtClean="0"/>
              <a:t>President may dissolve </a:t>
            </a:r>
            <a:r>
              <a:rPr lang="en-US" dirty="0" err="1" smtClean="0"/>
              <a:t>Duma</a:t>
            </a:r>
            <a:endParaRPr lang="en-US" dirty="0" smtClean="0"/>
          </a:p>
          <a:p>
            <a:r>
              <a:rPr lang="en-US" dirty="0" smtClean="0"/>
              <a:t>Issue decrees (like executive order)</a:t>
            </a:r>
          </a:p>
          <a:p>
            <a:r>
              <a:rPr lang="en-US" dirty="0" smtClean="0"/>
              <a:t>Runs the cabinet (advisors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Prime Minister becomes President in case of death or resignation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Bicameral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Lower House-</a:t>
            </a:r>
            <a:r>
              <a:rPr lang="en-US" dirty="0" err="1" smtClean="0"/>
              <a:t>Duma</a:t>
            </a:r>
            <a:r>
              <a:rPr lang="en-US" dirty="0" smtClean="0"/>
              <a:t> 450 seats</a:t>
            </a:r>
          </a:p>
          <a:p>
            <a:r>
              <a:rPr lang="en-US" dirty="0" smtClean="0"/>
              <a:t>½ </a:t>
            </a:r>
            <a:r>
              <a:rPr lang="en-US" dirty="0" err="1" smtClean="0"/>
              <a:t>porportional</a:t>
            </a:r>
            <a:r>
              <a:rPr lang="en-US" dirty="0" smtClean="0"/>
              <a:t> representation ½ single member district rep.</a:t>
            </a:r>
          </a:p>
          <a:p>
            <a:r>
              <a:rPr lang="en-US" dirty="0" smtClean="0"/>
              <a:t>Passes bills</a:t>
            </a:r>
          </a:p>
          <a:p>
            <a:r>
              <a:rPr lang="en-US" dirty="0" smtClean="0"/>
              <a:t>Approves budget</a:t>
            </a:r>
          </a:p>
          <a:p>
            <a:r>
              <a:rPr lang="en-US" dirty="0" smtClean="0"/>
              <a:t>Confirms presidential appointments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Upper House-Federation Council</a:t>
            </a:r>
          </a:p>
          <a:p>
            <a:r>
              <a:rPr lang="en-US" dirty="0" smtClean="0"/>
              <a:t>2 members from 89 regions</a:t>
            </a:r>
          </a:p>
          <a:p>
            <a:r>
              <a:rPr lang="en-US" dirty="0" smtClean="0"/>
              <a:t>Can delay legislation</a:t>
            </a:r>
          </a:p>
          <a:p>
            <a:r>
              <a:rPr lang="en-US" dirty="0" smtClean="0"/>
              <a:t>Redraw boundaries of the republics</a:t>
            </a:r>
          </a:p>
          <a:p>
            <a:r>
              <a:rPr lang="en-US" dirty="0" smtClean="0"/>
              <a:t>Appoint and remove judges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Ratify</a:t>
            </a:r>
            <a:r>
              <a:rPr lang="en-US" dirty="0" smtClean="0"/>
              <a:t> to armed conflicts around the world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 members appointed by the president confirmed by the Federation Council</a:t>
            </a:r>
          </a:p>
          <a:p>
            <a:r>
              <a:rPr lang="en-US" dirty="0" smtClean="0"/>
              <a:t>Determine if laws and decrees are constitutional</a:t>
            </a:r>
          </a:p>
          <a:p>
            <a:r>
              <a:rPr lang="en-US" dirty="0" smtClean="0"/>
              <a:t>Supreme Court- final court of appeal criminal/civil</a:t>
            </a:r>
          </a:p>
          <a:p>
            <a:r>
              <a:rPr lang="en-US" dirty="0" smtClean="0"/>
              <a:t>At present suffers from a lack of expertise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325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Troubles in Governing</vt:lpstr>
      <vt:lpstr>Institutions</vt:lpstr>
      <vt:lpstr>President Powers</vt:lpstr>
      <vt:lpstr>Bicameral Legislature</vt:lpstr>
      <vt:lpstr>Judiciary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 in Governing</dc:title>
  <dc:creator>user</dc:creator>
  <cp:lastModifiedBy>user</cp:lastModifiedBy>
  <cp:revision>3</cp:revision>
  <dcterms:created xsi:type="dcterms:W3CDTF">2014-02-18T03:03:10Z</dcterms:created>
  <dcterms:modified xsi:type="dcterms:W3CDTF">2014-02-18T03:40:52Z</dcterms:modified>
</cp:coreProperties>
</file>